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81" r:id="rId25"/>
    <p:sldId id="282"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A092D6-EF23-4876-8333-786918DDDB7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D36F9-2346-4E21-A06F-41486987EC9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2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092D6-EF23-4876-8333-786918DDDB7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266614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092D6-EF23-4876-8333-786918DDDB7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3112118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A092D6-EF23-4876-8333-786918DDDB7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3060425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A092D6-EF23-4876-8333-786918DDDB7D}"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AD36F9-2346-4E21-A06F-41486987EC9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7625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A092D6-EF23-4876-8333-786918DDDB7D}"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2428246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A092D6-EF23-4876-8333-786918DDDB7D}"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577646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A092D6-EF23-4876-8333-786918DDDB7D}"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343199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2A092D6-EF23-4876-8333-786918DDDB7D}" type="datetimeFigureOut">
              <a:rPr lang="en-US" smtClean="0"/>
              <a:t>5/3/2022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3466039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2A092D6-EF23-4876-8333-786918DDDB7D}" type="datetimeFigureOut">
              <a:rPr lang="en-US" smtClean="0"/>
              <a:t>5/3/2022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AD36F9-2346-4E21-A06F-41486987EC91}" type="slidenum">
              <a:rPr lang="en-US" smtClean="0"/>
              <a:t>‹#›</a:t>
            </a:fld>
            <a:endParaRPr lang="en-US"/>
          </a:p>
        </p:txBody>
      </p:sp>
    </p:spTree>
    <p:extLst>
      <p:ext uri="{BB962C8B-B14F-4D97-AF65-F5344CB8AC3E}">
        <p14:creationId xmlns:p14="http://schemas.microsoft.com/office/powerpoint/2010/main" val="2638940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A092D6-EF23-4876-8333-786918DDDB7D}"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AD36F9-2346-4E21-A06F-41486987EC91}" type="slidenum">
              <a:rPr lang="en-US" smtClean="0"/>
              <a:t>‹#›</a:t>
            </a:fld>
            <a:endParaRPr lang="en-US"/>
          </a:p>
        </p:txBody>
      </p:sp>
    </p:spTree>
    <p:extLst>
      <p:ext uri="{BB962C8B-B14F-4D97-AF65-F5344CB8AC3E}">
        <p14:creationId xmlns:p14="http://schemas.microsoft.com/office/powerpoint/2010/main" val="313823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A092D6-EF23-4876-8333-786918DDDB7D}" type="datetimeFigureOut">
              <a:rPr lang="en-US" smtClean="0"/>
              <a:t>5/3/2022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AD36F9-2346-4E21-A06F-41486987EC9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398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www.sciencedirect.com/topics/social-sciences/skewness" TargetMode="External"/><Relationship Id="rId3" Type="http://schemas.openxmlformats.org/officeDocument/2006/relationships/hyperlink" Target="https://www.tidytextmining.com/sentiment.html" TargetMode="External"/><Relationship Id="rId7" Type="http://schemas.openxmlformats.org/officeDocument/2006/relationships/hyperlink" Target="https://www.sciencedirect.com/science/article/pii/S0304405X15001257"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rdocumentation.org/packages/quadprog/versions/1.5-8/topics/solve.QP" TargetMode="External"/><Relationship Id="rId5" Type="http://schemas.openxmlformats.org/officeDocument/2006/relationships/hyperlink" Target="https://www.kaggle.com/datasets/therohk/india-headlines-news-dataset" TargetMode="External"/><Relationship Id="rId4" Type="http://schemas.openxmlformats.org/officeDocument/2006/relationships/hyperlink" Target="https://doi.org/10.1016/j.jfineco.2019.03.003" TargetMode="External"/><Relationship Id="rId9" Type="http://schemas.openxmlformats.org/officeDocument/2006/relationships/hyperlink" Target="https://www.investopedia.com/terms/k/kurtosis.as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therohk/india-headlines-news-datase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B5134F-0CB9-470D-945F-AC7D21BF0192}"/>
              </a:ext>
            </a:extLst>
          </p:cNvPr>
          <p:cNvPicPr>
            <a:picLocks noChangeAspect="1"/>
          </p:cNvPicPr>
          <p:nvPr/>
        </p:nvPicPr>
        <p:blipFill rotWithShape="1">
          <a:blip r:embed="rId2">
            <a:alphaModFix amt="35000"/>
          </a:blip>
          <a:srcRect b="1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4AE92159-AAD2-40D7-9312-28A59C616937}"/>
              </a:ext>
            </a:extLst>
          </p:cNvPr>
          <p:cNvSpPr>
            <a:spLocks noGrp="1"/>
          </p:cNvSpPr>
          <p:nvPr>
            <p:ph type="ctrTitle"/>
          </p:nvPr>
        </p:nvSpPr>
        <p:spPr>
          <a:xfrm>
            <a:off x="1097280" y="758952"/>
            <a:ext cx="10058400" cy="3566160"/>
          </a:xfrm>
        </p:spPr>
        <p:txBody>
          <a:bodyPr>
            <a:normAutofit/>
          </a:bodyPr>
          <a:lstStyle/>
          <a:p>
            <a:r>
              <a:rPr lang="en-US" sz="4400" i="1" dirty="0">
                <a:solidFill>
                  <a:srgbClr val="FFFFFF"/>
                </a:solidFill>
                <a:latin typeface="Adobe Devanagari" panose="02040503050201020203" pitchFamily="18" charset="0"/>
                <a:cs typeface="Adobe Devanagari" panose="02040503050201020203" pitchFamily="18" charset="0"/>
              </a:rPr>
              <a:t>Data Wrangling Final Presentation</a:t>
            </a:r>
            <a:br>
              <a:rPr lang="en-US" sz="4400" b="1" dirty="0">
                <a:solidFill>
                  <a:srgbClr val="FFFFFF"/>
                </a:solidFill>
                <a:latin typeface="Times New Roman" panose="02020603050405020304" pitchFamily="18" charset="0"/>
                <a:cs typeface="Times New Roman" panose="02020603050405020304" pitchFamily="18" charset="0"/>
              </a:rPr>
            </a:br>
            <a:br>
              <a:rPr lang="en-US" sz="4400" b="1" dirty="0">
                <a:solidFill>
                  <a:srgbClr val="FFFFFF"/>
                </a:solidFill>
                <a:latin typeface="Times New Roman" panose="02020603050405020304" pitchFamily="18" charset="0"/>
                <a:cs typeface="Times New Roman" panose="02020603050405020304" pitchFamily="18" charset="0"/>
              </a:rPr>
            </a:br>
            <a:br>
              <a:rPr lang="en-US" sz="4400" b="1" dirty="0">
                <a:solidFill>
                  <a:srgbClr val="FFFFFF"/>
                </a:solidFill>
                <a:latin typeface="Times New Roman" panose="02020603050405020304" pitchFamily="18" charset="0"/>
                <a:cs typeface="Times New Roman" panose="02020603050405020304" pitchFamily="18" charset="0"/>
              </a:rPr>
            </a:br>
            <a:br>
              <a:rPr lang="en-US" sz="4400" b="1" dirty="0">
                <a:solidFill>
                  <a:srgbClr val="FFFFFF"/>
                </a:solidFill>
                <a:latin typeface="Times New Roman" panose="02020603050405020304" pitchFamily="18" charset="0"/>
                <a:cs typeface="Times New Roman" panose="02020603050405020304" pitchFamily="18" charset="0"/>
              </a:rPr>
            </a:br>
            <a:r>
              <a:rPr lang="en-US" sz="4400" b="1" dirty="0">
                <a:solidFill>
                  <a:srgbClr val="FFFFFF"/>
                </a:solidFill>
                <a:latin typeface="Times New Roman" panose="02020603050405020304" pitchFamily="18" charset="0"/>
                <a:cs typeface="Times New Roman" panose="02020603050405020304" pitchFamily="18" charset="0"/>
              </a:rPr>
              <a:t>Stock Analysis and Portfolio Construction</a:t>
            </a:r>
          </a:p>
        </p:txBody>
      </p:sp>
      <p:sp>
        <p:nvSpPr>
          <p:cNvPr id="3" name="Subtitle 2">
            <a:extLst>
              <a:ext uri="{FF2B5EF4-FFF2-40B4-BE49-F238E27FC236}">
                <a16:creationId xmlns:a16="http://schemas.microsoft.com/office/drawing/2014/main" id="{BC46B3E9-11EA-4774-8A43-9053B971350C}"/>
              </a:ext>
            </a:extLst>
          </p:cNvPr>
          <p:cNvSpPr>
            <a:spLocks noGrp="1"/>
          </p:cNvSpPr>
          <p:nvPr>
            <p:ph type="subTitle" idx="1"/>
          </p:nvPr>
        </p:nvSpPr>
        <p:spPr>
          <a:xfrm>
            <a:off x="1100051" y="4455620"/>
            <a:ext cx="10058400" cy="1143000"/>
          </a:xfrm>
        </p:spPr>
        <p:txBody>
          <a:bodyPr>
            <a:normAutofit/>
          </a:bodyPr>
          <a:lstStyle/>
          <a:p>
            <a:r>
              <a:rPr lang="en-US">
                <a:solidFill>
                  <a:srgbClr val="FFFFFF"/>
                </a:solidFill>
              </a:rPr>
              <a:t>Presented by ZHUOFAN Dong and guangjian li</a:t>
            </a:r>
          </a:p>
        </p:txBody>
      </p:sp>
      <p:cxnSp>
        <p:nvCxnSpPr>
          <p:cNvPr id="9" name="Straight Connector 8">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9779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96919C-5D55-4E1B-A233-C899D065069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Scatter plot with mode = Lines</a:t>
            </a:r>
          </a:p>
        </p:txBody>
      </p:sp>
      <p:pic>
        <p:nvPicPr>
          <p:cNvPr id="3" name="Picture 2" descr="Company name&#10;&#10;Description automatically generated">
            <a:extLst>
              <a:ext uri="{FF2B5EF4-FFF2-40B4-BE49-F238E27FC236}">
                <a16:creationId xmlns:a16="http://schemas.microsoft.com/office/drawing/2014/main" id="{D23571E9-EA24-471C-964F-94ED18A91A3B}"/>
              </a:ext>
            </a:extLst>
          </p:cNvPr>
          <p:cNvPicPr>
            <a:picLocks noChangeAspect="1"/>
          </p:cNvPicPr>
          <p:nvPr/>
        </p:nvPicPr>
        <p:blipFill>
          <a:blip r:embed="rId2"/>
          <a:stretch>
            <a:fillRect/>
          </a:stretch>
        </p:blipFill>
        <p:spPr>
          <a:xfrm>
            <a:off x="635457" y="1986013"/>
            <a:ext cx="5131653" cy="910869"/>
          </a:xfrm>
          <a:prstGeom prst="rect">
            <a:avLst/>
          </a:prstGeom>
        </p:spPr>
      </p:pic>
      <p:sp>
        <p:nvSpPr>
          <p:cNvPr id="39" name="Rectangle 38">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25C8FD5D-5E69-4D48-8433-2E8E54ADE262}"/>
              </a:ext>
            </a:extLst>
          </p:cNvPr>
          <p:cNvPicPr>
            <a:picLocks noChangeAspect="1"/>
          </p:cNvPicPr>
          <p:nvPr/>
        </p:nvPicPr>
        <p:blipFill>
          <a:blip r:embed="rId3"/>
          <a:stretch>
            <a:fillRect/>
          </a:stretch>
        </p:blipFill>
        <p:spPr>
          <a:xfrm>
            <a:off x="6424891" y="758845"/>
            <a:ext cx="5118182" cy="3365205"/>
          </a:xfrm>
          <a:prstGeom prst="rect">
            <a:avLst/>
          </a:prstGeom>
        </p:spPr>
      </p:pic>
      <p:sp>
        <p:nvSpPr>
          <p:cNvPr id="41" name="Rectangle 40">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456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96919C-5D55-4E1B-A233-C899D0650695}"/>
              </a:ext>
            </a:extLst>
          </p:cNvPr>
          <p:cNvSpPr>
            <a:spLocks noGrp="1"/>
          </p:cNvSpPr>
          <p:nvPr>
            <p:ph type="title"/>
          </p:nvPr>
        </p:nvSpPr>
        <p:spPr>
          <a:xfrm>
            <a:off x="1116218" y="5460838"/>
            <a:ext cx="10058400" cy="822960"/>
          </a:xfrm>
        </p:spPr>
        <p:txBody>
          <a:bodyPr vert="horz" lIns="91440" tIns="45720" rIns="91440" bIns="45720" rtlCol="0" anchor="b">
            <a:normAutofit/>
          </a:bodyPr>
          <a:lstStyle/>
          <a:p>
            <a:r>
              <a:rPr lang="en-US" sz="3600" dirty="0">
                <a:solidFill>
                  <a:srgbClr val="FFFFFF"/>
                </a:solidFill>
              </a:rPr>
              <a:t>Volume plot</a:t>
            </a:r>
            <a:br>
              <a:rPr lang="en-US" sz="3600" dirty="0">
                <a:solidFill>
                  <a:srgbClr val="FFFFFF"/>
                </a:solidFill>
              </a:rPr>
            </a:br>
            <a:endParaRPr lang="en-US" sz="2000" dirty="0">
              <a:solidFill>
                <a:srgbClr val="FFFFFF"/>
              </a:solidFill>
            </a:endParaRPr>
          </a:p>
        </p:txBody>
      </p:sp>
      <p:sp>
        <p:nvSpPr>
          <p:cNvPr id="39" name="Rectangle 38">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14A5F519-EF06-4037-8DC9-8784315FCD86}"/>
              </a:ext>
            </a:extLst>
          </p:cNvPr>
          <p:cNvPicPr>
            <a:picLocks noChangeAspect="1"/>
          </p:cNvPicPr>
          <p:nvPr/>
        </p:nvPicPr>
        <p:blipFill>
          <a:blip r:embed="rId2"/>
          <a:stretch>
            <a:fillRect/>
          </a:stretch>
        </p:blipFill>
        <p:spPr>
          <a:xfrm>
            <a:off x="362624" y="2091694"/>
            <a:ext cx="5102672" cy="722789"/>
          </a:xfrm>
          <a:prstGeom prst="rect">
            <a:avLst/>
          </a:prstGeom>
        </p:spPr>
      </p:pic>
      <p:pic>
        <p:nvPicPr>
          <p:cNvPr id="10" name="Picture 9">
            <a:extLst>
              <a:ext uri="{FF2B5EF4-FFF2-40B4-BE49-F238E27FC236}">
                <a16:creationId xmlns:a16="http://schemas.microsoft.com/office/drawing/2014/main" id="{83A318C0-6746-4549-9BCD-F57C32FBEC8A}"/>
              </a:ext>
            </a:extLst>
          </p:cNvPr>
          <p:cNvPicPr>
            <a:picLocks noChangeAspect="1"/>
          </p:cNvPicPr>
          <p:nvPr/>
        </p:nvPicPr>
        <p:blipFill>
          <a:blip r:embed="rId3"/>
          <a:stretch>
            <a:fillRect/>
          </a:stretch>
        </p:blipFill>
        <p:spPr>
          <a:xfrm>
            <a:off x="6272402" y="857181"/>
            <a:ext cx="5773659" cy="3636143"/>
          </a:xfrm>
          <a:prstGeom prst="rect">
            <a:avLst/>
          </a:prstGeom>
        </p:spPr>
      </p:pic>
    </p:spTree>
    <p:extLst>
      <p:ext uri="{BB962C8B-B14F-4D97-AF65-F5344CB8AC3E}">
        <p14:creationId xmlns:p14="http://schemas.microsoft.com/office/powerpoint/2010/main" val="366994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96919C-5D55-4E1B-A233-C899D0650695}"/>
              </a:ext>
            </a:extLst>
          </p:cNvPr>
          <p:cNvSpPr>
            <a:spLocks noGrp="1"/>
          </p:cNvSpPr>
          <p:nvPr>
            <p:ph type="title"/>
          </p:nvPr>
        </p:nvSpPr>
        <p:spPr>
          <a:xfrm>
            <a:off x="1065227" y="5878530"/>
            <a:ext cx="10731438" cy="822960"/>
          </a:xfrm>
        </p:spPr>
        <p:txBody>
          <a:bodyPr vert="horz" lIns="91440" tIns="45720" rIns="91440" bIns="45720" rtlCol="0" anchor="b">
            <a:normAutofit fontScale="90000"/>
          </a:bodyPr>
          <a:lstStyle/>
          <a:p>
            <a:r>
              <a:rPr lang="en-US" sz="3600" dirty="0">
                <a:solidFill>
                  <a:srgbClr val="FFFFFF"/>
                </a:solidFill>
              </a:rPr>
              <a:t>Combined plot</a:t>
            </a:r>
            <a:br>
              <a:rPr lang="en-US" sz="3600" dirty="0">
                <a:solidFill>
                  <a:srgbClr val="FFFFFF"/>
                </a:solidFill>
              </a:rPr>
            </a:br>
            <a:r>
              <a:rPr lang="en-US" sz="2200" dirty="0">
                <a:solidFill>
                  <a:srgbClr val="FFFFFF"/>
                </a:solidFill>
              </a:rPr>
              <a:t>It is clear that when the price goes down, the trading volume in the market is much higher than usual. The great liquidity of the market under such a scenario could be a good sign for us to make the investment decision.</a:t>
            </a:r>
          </a:p>
        </p:txBody>
      </p:sp>
      <p:sp>
        <p:nvSpPr>
          <p:cNvPr id="39" name="Rectangle 38">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A569564-5EE0-44E8-9A06-2A26CAE2470D}"/>
              </a:ext>
            </a:extLst>
          </p:cNvPr>
          <p:cNvPicPr>
            <a:picLocks noChangeAspect="1"/>
          </p:cNvPicPr>
          <p:nvPr/>
        </p:nvPicPr>
        <p:blipFill>
          <a:blip r:embed="rId2"/>
          <a:stretch>
            <a:fillRect/>
          </a:stretch>
        </p:blipFill>
        <p:spPr>
          <a:xfrm>
            <a:off x="142303" y="2098548"/>
            <a:ext cx="5571519" cy="630738"/>
          </a:xfrm>
          <a:prstGeom prst="rect">
            <a:avLst/>
          </a:prstGeom>
        </p:spPr>
      </p:pic>
      <p:pic>
        <p:nvPicPr>
          <p:cNvPr id="7" name="Picture 6">
            <a:extLst>
              <a:ext uri="{FF2B5EF4-FFF2-40B4-BE49-F238E27FC236}">
                <a16:creationId xmlns:a16="http://schemas.microsoft.com/office/drawing/2014/main" id="{A69715BC-8BB9-4C0A-B1E7-29677DAAB474}"/>
              </a:ext>
            </a:extLst>
          </p:cNvPr>
          <p:cNvPicPr>
            <a:picLocks noChangeAspect="1"/>
          </p:cNvPicPr>
          <p:nvPr/>
        </p:nvPicPr>
        <p:blipFill>
          <a:blip r:embed="rId3"/>
          <a:stretch>
            <a:fillRect/>
          </a:stretch>
        </p:blipFill>
        <p:spPr>
          <a:xfrm>
            <a:off x="6128004" y="459676"/>
            <a:ext cx="6063996" cy="4382534"/>
          </a:xfrm>
          <a:prstGeom prst="rect">
            <a:avLst/>
          </a:prstGeom>
        </p:spPr>
      </p:pic>
    </p:spTree>
    <p:extLst>
      <p:ext uri="{BB962C8B-B14F-4D97-AF65-F5344CB8AC3E}">
        <p14:creationId xmlns:p14="http://schemas.microsoft.com/office/powerpoint/2010/main" val="274596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8D9D-68F7-4586-97DE-10FA198C19C7}"/>
              </a:ext>
            </a:extLst>
          </p:cNvPr>
          <p:cNvSpPr>
            <a:spLocks noGrp="1"/>
          </p:cNvSpPr>
          <p:nvPr>
            <p:ph type="title"/>
          </p:nvPr>
        </p:nvSpPr>
        <p:spPr>
          <a:xfrm>
            <a:off x="543208" y="0"/>
            <a:ext cx="10760052" cy="1450757"/>
          </a:xfrm>
        </p:spPr>
        <p:txBody>
          <a:bodyPr/>
          <a:lstStyle/>
          <a:p>
            <a:pPr algn="ctr"/>
            <a:r>
              <a:rPr lang="en-US" dirty="0"/>
              <a:t>Google trends analysis by </a:t>
            </a:r>
            <a:r>
              <a:rPr lang="en-US" dirty="0" err="1"/>
              <a:t>gtrends</a:t>
            </a:r>
            <a:r>
              <a:rPr lang="en-US" dirty="0"/>
              <a:t> package</a:t>
            </a:r>
          </a:p>
        </p:txBody>
      </p:sp>
      <p:pic>
        <p:nvPicPr>
          <p:cNvPr id="8" name="Picture 7">
            <a:extLst>
              <a:ext uri="{FF2B5EF4-FFF2-40B4-BE49-F238E27FC236}">
                <a16:creationId xmlns:a16="http://schemas.microsoft.com/office/drawing/2014/main" id="{5C0C17B0-BEB1-4AD0-97E6-DF6F86ADC00E}"/>
              </a:ext>
            </a:extLst>
          </p:cNvPr>
          <p:cNvPicPr>
            <a:picLocks noChangeAspect="1"/>
          </p:cNvPicPr>
          <p:nvPr/>
        </p:nvPicPr>
        <p:blipFill>
          <a:blip r:embed="rId2"/>
          <a:stretch>
            <a:fillRect/>
          </a:stretch>
        </p:blipFill>
        <p:spPr>
          <a:xfrm>
            <a:off x="770209" y="3161015"/>
            <a:ext cx="5153025" cy="790575"/>
          </a:xfrm>
          <a:prstGeom prst="rect">
            <a:avLst/>
          </a:prstGeom>
        </p:spPr>
      </p:pic>
      <p:pic>
        <p:nvPicPr>
          <p:cNvPr id="11" name="Picture 10">
            <a:extLst>
              <a:ext uri="{FF2B5EF4-FFF2-40B4-BE49-F238E27FC236}">
                <a16:creationId xmlns:a16="http://schemas.microsoft.com/office/drawing/2014/main" id="{94204C35-C106-4ECC-BE40-238692F174C9}"/>
              </a:ext>
            </a:extLst>
          </p:cNvPr>
          <p:cNvPicPr>
            <a:picLocks noChangeAspect="1"/>
          </p:cNvPicPr>
          <p:nvPr/>
        </p:nvPicPr>
        <p:blipFill>
          <a:blip r:embed="rId3"/>
          <a:stretch>
            <a:fillRect/>
          </a:stretch>
        </p:blipFill>
        <p:spPr>
          <a:xfrm>
            <a:off x="6385249" y="1956449"/>
            <a:ext cx="4687028" cy="3800293"/>
          </a:xfrm>
          <a:prstGeom prst="rect">
            <a:avLst/>
          </a:prstGeom>
        </p:spPr>
      </p:pic>
    </p:spTree>
    <p:extLst>
      <p:ext uri="{BB962C8B-B14F-4D97-AF65-F5344CB8AC3E}">
        <p14:creationId xmlns:p14="http://schemas.microsoft.com/office/powerpoint/2010/main" val="191456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6A69F5-6D49-4655-B2BE-DF173B63C7E2}"/>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dirty="0">
                <a:solidFill>
                  <a:srgbClr val="FFFFFF"/>
                </a:solidFill>
              </a:rPr>
              <a:t>Google hits of the keywords over time</a:t>
            </a:r>
          </a:p>
        </p:txBody>
      </p:sp>
      <p:pic>
        <p:nvPicPr>
          <p:cNvPr id="5" name="Content Placeholder 4">
            <a:extLst>
              <a:ext uri="{FF2B5EF4-FFF2-40B4-BE49-F238E27FC236}">
                <a16:creationId xmlns:a16="http://schemas.microsoft.com/office/drawing/2014/main" id="{51D9AAB0-18D2-450E-B876-43132206F24D}"/>
              </a:ext>
            </a:extLst>
          </p:cNvPr>
          <p:cNvPicPr>
            <a:picLocks noGrp="1" noChangeAspect="1"/>
          </p:cNvPicPr>
          <p:nvPr>
            <p:ph idx="1"/>
          </p:nvPr>
        </p:nvPicPr>
        <p:blipFill>
          <a:blip r:embed="rId2"/>
          <a:stretch>
            <a:fillRect/>
          </a:stretch>
        </p:blipFill>
        <p:spPr>
          <a:xfrm>
            <a:off x="181496" y="1766327"/>
            <a:ext cx="5701004" cy="1241177"/>
          </a:xfrm>
          <a:prstGeom prst="rect">
            <a:avLst/>
          </a:prstGeom>
        </p:spPr>
      </p:pic>
      <p:sp>
        <p:nvSpPr>
          <p:cNvPr id="22"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4E5168A-543B-4FD1-96F3-6E1C8C220CA8}"/>
              </a:ext>
            </a:extLst>
          </p:cNvPr>
          <p:cNvPicPr>
            <a:picLocks noChangeAspect="1"/>
          </p:cNvPicPr>
          <p:nvPr/>
        </p:nvPicPr>
        <p:blipFill>
          <a:blip r:embed="rId3"/>
          <a:stretch>
            <a:fillRect/>
          </a:stretch>
        </p:blipFill>
        <p:spPr>
          <a:xfrm>
            <a:off x="6424891" y="771641"/>
            <a:ext cx="5118182" cy="3339613"/>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905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F20F4B6-5DCF-45D6-8BE0-AE3ADA7A9DA6}"/>
              </a:ext>
            </a:extLst>
          </p:cNvPr>
          <p:cNvSpPr>
            <a:spLocks noGrp="1"/>
          </p:cNvSpPr>
          <p:nvPr>
            <p:ph type="title"/>
          </p:nvPr>
        </p:nvSpPr>
        <p:spPr>
          <a:xfrm>
            <a:off x="1171997" y="5494020"/>
            <a:ext cx="10058400" cy="822960"/>
          </a:xfrm>
        </p:spPr>
        <p:txBody>
          <a:bodyPr vert="horz" lIns="91440" tIns="45720" rIns="91440" bIns="45720" rtlCol="0" anchor="b">
            <a:normAutofit fontScale="90000"/>
          </a:bodyPr>
          <a:lstStyle/>
          <a:p>
            <a:r>
              <a:rPr lang="en-US" sz="3600" dirty="0">
                <a:solidFill>
                  <a:srgbClr val="FFFFFF"/>
                </a:solidFill>
                <a:latin typeface="+mn-lt"/>
              </a:rPr>
              <a:t>Relation between hits and stock prices</a:t>
            </a:r>
            <a:br>
              <a:rPr lang="en-US" sz="3600" dirty="0">
                <a:solidFill>
                  <a:srgbClr val="FFFFFF"/>
                </a:solidFill>
                <a:latin typeface="+mn-lt"/>
              </a:rPr>
            </a:br>
            <a:r>
              <a:rPr lang="en-US" sz="1800" dirty="0">
                <a:solidFill>
                  <a:schemeClr val="bg1"/>
                </a:solidFill>
                <a:effectLst/>
                <a:latin typeface="+mn-lt"/>
              </a:rPr>
              <a:t>As we can observe from the graph above, the lower the price, the more hits of google search. This means the investments in pandemic period are highly valued by the market.</a:t>
            </a:r>
            <a:endParaRPr lang="en-US" sz="1800" dirty="0">
              <a:solidFill>
                <a:schemeClr val="bg1"/>
              </a:solidFill>
              <a:latin typeface="+mn-lt"/>
            </a:endParaRPr>
          </a:p>
        </p:txBody>
      </p:sp>
      <p:pic>
        <p:nvPicPr>
          <p:cNvPr id="5" name="Content Placeholder 4">
            <a:extLst>
              <a:ext uri="{FF2B5EF4-FFF2-40B4-BE49-F238E27FC236}">
                <a16:creationId xmlns:a16="http://schemas.microsoft.com/office/drawing/2014/main" id="{327F7839-0FE9-4A36-AA2D-3BDE892E0329}"/>
              </a:ext>
            </a:extLst>
          </p:cNvPr>
          <p:cNvPicPr>
            <a:picLocks noGrp="1" noChangeAspect="1"/>
          </p:cNvPicPr>
          <p:nvPr>
            <p:ph idx="1"/>
          </p:nvPr>
        </p:nvPicPr>
        <p:blipFill>
          <a:blip r:embed="rId2"/>
          <a:stretch>
            <a:fillRect/>
          </a:stretch>
        </p:blipFill>
        <p:spPr>
          <a:xfrm>
            <a:off x="635457" y="1548873"/>
            <a:ext cx="5131653" cy="2007661"/>
          </a:xfrm>
          <a:prstGeom prst="rect">
            <a:avLst/>
          </a:prstGeom>
        </p:spPr>
      </p:pic>
      <p:sp>
        <p:nvSpPr>
          <p:cNvPr id="36"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464B12-D7FF-434A-819F-E55993C4F9DD}"/>
              </a:ext>
            </a:extLst>
          </p:cNvPr>
          <p:cNvPicPr>
            <a:picLocks noChangeAspect="1"/>
          </p:cNvPicPr>
          <p:nvPr/>
        </p:nvPicPr>
        <p:blipFill>
          <a:blip r:embed="rId3"/>
          <a:stretch>
            <a:fillRect/>
          </a:stretch>
        </p:blipFill>
        <p:spPr>
          <a:xfrm>
            <a:off x="6201197" y="715984"/>
            <a:ext cx="5987643" cy="4041658"/>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9436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3854E-5518-492A-A99C-E871D33566CE}"/>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Sentimental Analysis</a:t>
            </a:r>
          </a:p>
        </p:txBody>
      </p:sp>
      <p:pic>
        <p:nvPicPr>
          <p:cNvPr id="5" name="Content Placeholder 4">
            <a:extLst>
              <a:ext uri="{FF2B5EF4-FFF2-40B4-BE49-F238E27FC236}">
                <a16:creationId xmlns:a16="http://schemas.microsoft.com/office/drawing/2014/main" id="{BD5D8CE4-E833-495F-82E1-D95BE4FD5224}"/>
              </a:ext>
            </a:extLst>
          </p:cNvPr>
          <p:cNvPicPr>
            <a:picLocks noGrp="1" noChangeAspect="1"/>
          </p:cNvPicPr>
          <p:nvPr>
            <p:ph idx="1"/>
          </p:nvPr>
        </p:nvPicPr>
        <p:blipFill>
          <a:blip r:embed="rId2"/>
          <a:stretch>
            <a:fillRect/>
          </a:stretch>
        </p:blipFill>
        <p:spPr>
          <a:xfrm>
            <a:off x="635457" y="640080"/>
            <a:ext cx="9938580" cy="3602736"/>
          </a:xfrm>
          <a:prstGeom prst="rect">
            <a:avLst/>
          </a:prstGeom>
        </p:spPr>
      </p:pic>
      <p:cxnSp>
        <p:nvCxnSpPr>
          <p:cNvPr id="27"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8"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94778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3BE540-DE09-4AF3-A5D6-848C8AB6C3B3}"/>
              </a:ext>
            </a:extLst>
          </p:cNvPr>
          <p:cNvPicPr>
            <a:picLocks noGrp="1" noChangeAspect="1"/>
          </p:cNvPicPr>
          <p:nvPr>
            <p:ph idx="1"/>
          </p:nvPr>
        </p:nvPicPr>
        <p:blipFill>
          <a:blip r:embed="rId2"/>
          <a:stretch>
            <a:fillRect/>
          </a:stretch>
        </p:blipFill>
        <p:spPr>
          <a:xfrm>
            <a:off x="3415004" y="1008425"/>
            <a:ext cx="4755729" cy="4486238"/>
          </a:xfrm>
        </p:spPr>
      </p:pic>
    </p:spTree>
    <p:extLst>
      <p:ext uri="{BB962C8B-B14F-4D97-AF65-F5344CB8AC3E}">
        <p14:creationId xmlns:p14="http://schemas.microsoft.com/office/powerpoint/2010/main" val="3148079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76F54-7144-43B2-9506-650C3D68BF2E}"/>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2400" b="0" dirty="0">
                <a:solidFill>
                  <a:srgbClr val="333333"/>
                </a:solidFill>
                <a:effectLst/>
                <a:latin typeface="+mn-lt"/>
              </a:rPr>
              <a:t>We can observe that most words in the headlines are negative, and the most frequent words along with stocks are mostly about the pandemic. It is reasonable to look for the investment opportunities during this period.</a:t>
            </a:r>
            <a:endParaRPr lang="en-US" sz="6000" dirty="0">
              <a:solidFill>
                <a:schemeClr val="tx1">
                  <a:lumMod val="85000"/>
                  <a:lumOff val="15000"/>
                </a:schemeClr>
              </a:solidFill>
              <a:latin typeface="+mn-lt"/>
            </a:endParaRPr>
          </a:p>
        </p:txBody>
      </p:sp>
      <p:pic>
        <p:nvPicPr>
          <p:cNvPr id="5" name="Content Placeholder 4" descr="Text, letter&#10;&#10;Description automatically generated">
            <a:extLst>
              <a:ext uri="{FF2B5EF4-FFF2-40B4-BE49-F238E27FC236}">
                <a16:creationId xmlns:a16="http://schemas.microsoft.com/office/drawing/2014/main" id="{A6D87082-F81C-4BEF-8127-ACA7E251D7ED}"/>
              </a:ext>
            </a:extLst>
          </p:cNvPr>
          <p:cNvPicPr>
            <a:picLocks noGrp="1" noChangeAspect="1"/>
          </p:cNvPicPr>
          <p:nvPr>
            <p:ph idx="1"/>
          </p:nvPr>
        </p:nvPicPr>
        <p:blipFill>
          <a:blip r:embed="rId2"/>
          <a:stretch>
            <a:fillRect/>
          </a:stretch>
        </p:blipFill>
        <p:spPr>
          <a:xfrm>
            <a:off x="635457" y="1522172"/>
            <a:ext cx="5131653" cy="1838551"/>
          </a:xfrm>
          <a:prstGeom prst="rect">
            <a:avLst/>
          </a:prstGeom>
        </p:spPr>
      </p:pic>
      <p:sp>
        <p:nvSpPr>
          <p:cNvPr id="20"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10;&#10;Description automatically generated">
            <a:extLst>
              <a:ext uri="{FF2B5EF4-FFF2-40B4-BE49-F238E27FC236}">
                <a16:creationId xmlns:a16="http://schemas.microsoft.com/office/drawing/2014/main" id="{7FAFA215-DA95-4894-94DC-6004AF540B1F}"/>
              </a:ext>
            </a:extLst>
          </p:cNvPr>
          <p:cNvPicPr>
            <a:picLocks noChangeAspect="1"/>
          </p:cNvPicPr>
          <p:nvPr/>
        </p:nvPicPr>
        <p:blipFill>
          <a:blip r:embed="rId3"/>
          <a:stretch>
            <a:fillRect/>
          </a:stretch>
        </p:blipFill>
        <p:spPr>
          <a:xfrm>
            <a:off x="6424891" y="733255"/>
            <a:ext cx="5118182" cy="3416386"/>
          </a:xfrm>
          <a:prstGeom prst="rect">
            <a:avLst/>
          </a:prstGeom>
        </p:spPr>
      </p:pic>
      <p:cxnSp>
        <p:nvCxnSpPr>
          <p:cNvPr id="2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42286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972076-22A9-4BD5-9251-DB4B5E3F38ED}"/>
              </a:ext>
            </a:extLst>
          </p:cNvPr>
          <p:cNvPicPr>
            <a:picLocks noChangeAspect="1"/>
          </p:cNvPicPr>
          <p:nvPr/>
        </p:nvPicPr>
        <p:blipFill rotWithShape="1">
          <a:blip r:embed="rId2">
            <a:alphaModFix amt="35000"/>
          </a:blip>
          <a:srcRect b="16667"/>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C3D6FB-AC66-4A14-A05D-40995D043A0C}"/>
              </a:ext>
            </a:extLst>
          </p:cNvPr>
          <p:cNvSpPr>
            <a:spLocks noGrp="1"/>
          </p:cNvSpPr>
          <p:nvPr>
            <p:ph type="title"/>
          </p:nvPr>
        </p:nvSpPr>
        <p:spPr>
          <a:xfrm>
            <a:off x="1097280" y="286603"/>
            <a:ext cx="10058400" cy="1450757"/>
          </a:xfrm>
        </p:spPr>
        <p:txBody>
          <a:bodyPr>
            <a:normAutofit/>
          </a:bodyPr>
          <a:lstStyle/>
          <a:p>
            <a:r>
              <a:rPr lang="en-US">
                <a:solidFill>
                  <a:schemeClr val="tx1"/>
                </a:solidFill>
              </a:rPr>
              <a:t>Part 3: Portfolio Optimization</a:t>
            </a:r>
          </a:p>
        </p:txBody>
      </p:sp>
      <p:sp>
        <p:nvSpPr>
          <p:cNvPr id="3" name="Content Placeholder 2">
            <a:extLst>
              <a:ext uri="{FF2B5EF4-FFF2-40B4-BE49-F238E27FC236}">
                <a16:creationId xmlns:a16="http://schemas.microsoft.com/office/drawing/2014/main" id="{DDBD93C9-2AC7-4869-8656-79A39C73CDF1}"/>
              </a:ext>
            </a:extLst>
          </p:cNvPr>
          <p:cNvSpPr>
            <a:spLocks noGrp="1"/>
          </p:cNvSpPr>
          <p:nvPr>
            <p:ph idx="1"/>
          </p:nvPr>
        </p:nvSpPr>
        <p:spPr>
          <a:xfrm>
            <a:off x="1097280" y="1845734"/>
            <a:ext cx="10058400" cy="4023360"/>
          </a:xfrm>
        </p:spPr>
        <p:txBody>
          <a:bodyPr>
            <a:normAutofit/>
          </a:bodyPr>
          <a:lstStyle/>
          <a:p>
            <a:r>
              <a:rPr lang="en-US" dirty="0">
                <a:solidFill>
                  <a:schemeClr val="tx1"/>
                </a:solidFill>
              </a:rPr>
              <a:t>In traditional models for equities, many models assume that the structure of stock follows a lognormal distribution, and the returns can be approximately normal. If an asset follows a normal return distribution, then from the mean and variance one could optimize a portfolio that takes advantage of the statistical qualities of each distribution and construct a portfolio to make excess returns. However, empirical evidence within the stock market datasets shows that the returns do not follow this assumption and that they exhibit significant skew and kurtosis within their returns which are respectively the third and fourth moments of expectation. In this project, we examine the relationship and explanatory power between skewness and returns and kurtosis and the realized volatility within a rolling 3-year window. </a:t>
            </a:r>
          </a:p>
        </p:txBody>
      </p:sp>
      <p:sp>
        <p:nvSpPr>
          <p:cNvPr id="11" name="Rectangle 1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695794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6A28A8-87D9-4BC9-B2D7-B363605179D6}"/>
              </a:ext>
            </a:extLst>
          </p:cNvPr>
          <p:cNvPicPr>
            <a:picLocks noChangeAspect="1"/>
          </p:cNvPicPr>
          <p:nvPr/>
        </p:nvPicPr>
        <p:blipFill rotWithShape="1">
          <a:blip r:embed="rId2">
            <a:duotone>
              <a:schemeClr val="bg2">
                <a:shade val="45000"/>
                <a:satMod val="135000"/>
              </a:schemeClr>
              <a:prstClr val="white"/>
            </a:duotone>
            <a:alphaModFix amt="35000"/>
          </a:blip>
          <a:srcRect b="16667"/>
          <a:stretch/>
        </p:blipFill>
        <p:spPr>
          <a:xfrm>
            <a:off x="0" y="10"/>
            <a:ext cx="12191980" cy="6857990"/>
          </a:xfrm>
          <a:prstGeom prst="rect">
            <a:avLst/>
          </a:prstGeom>
        </p:spPr>
      </p:pic>
      <p:cxnSp>
        <p:nvCxnSpPr>
          <p:cNvPr id="11" name="Straight Connector 10">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AE79724-A891-41AA-833E-67ABDE8FEBA0}"/>
              </a:ext>
            </a:extLst>
          </p:cNvPr>
          <p:cNvSpPr>
            <a:spLocks noGrp="1"/>
          </p:cNvSpPr>
          <p:nvPr>
            <p:ph type="title"/>
          </p:nvPr>
        </p:nvSpPr>
        <p:spPr>
          <a:xfrm>
            <a:off x="1097280" y="286603"/>
            <a:ext cx="10058400" cy="1450757"/>
          </a:xfrm>
        </p:spPr>
        <p:txBody>
          <a:bodyPr>
            <a:normAutofit/>
          </a:bodyPr>
          <a:lstStyle/>
          <a:p>
            <a:r>
              <a:rPr lang="en-US" dirty="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EBCC22D3-D395-42A9-9F3E-A5BF1DC82097}"/>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en-US" dirty="0"/>
              <a:t> Making investment decisions during the pandemic year</a:t>
            </a:r>
          </a:p>
          <a:p>
            <a:pPr lvl="2">
              <a:buFont typeface="Wingdings" panose="05000000000000000000" pitchFamily="2" charset="2"/>
              <a:buChar char="v"/>
            </a:pPr>
            <a:r>
              <a:rPr lang="en-US" sz="1800" dirty="0"/>
              <a:t>M</a:t>
            </a:r>
            <a:r>
              <a:rPr lang="en-US" altLang="zh-CN" sz="1800" dirty="0"/>
              <a:t>arket Research</a:t>
            </a:r>
          </a:p>
          <a:p>
            <a:pPr lvl="3">
              <a:buFont typeface="Wingdings" panose="05000000000000000000" pitchFamily="2" charset="2"/>
              <a:buChar char="v"/>
            </a:pPr>
            <a:r>
              <a:rPr lang="en-US" altLang="zh-CN" sz="1600" dirty="0"/>
              <a:t>Overview</a:t>
            </a:r>
          </a:p>
          <a:p>
            <a:pPr lvl="3">
              <a:buFont typeface="Wingdings" panose="05000000000000000000" pitchFamily="2" charset="2"/>
              <a:buChar char="v"/>
            </a:pPr>
            <a:r>
              <a:rPr lang="en-US" altLang="zh-CN" sz="1600" dirty="0"/>
              <a:t>Google Trends and Sentimental Analysis</a:t>
            </a:r>
          </a:p>
          <a:p>
            <a:pPr marL="566928" lvl="3" indent="0">
              <a:buNone/>
            </a:pPr>
            <a:endParaRPr lang="en-US" altLang="zh-CN" dirty="0"/>
          </a:p>
          <a:p>
            <a:pPr lvl="2">
              <a:buFont typeface="Wingdings" panose="05000000000000000000" pitchFamily="2" charset="2"/>
              <a:buChar char="v"/>
            </a:pPr>
            <a:r>
              <a:rPr lang="en-US" sz="1800" dirty="0"/>
              <a:t>Strategies</a:t>
            </a:r>
          </a:p>
          <a:p>
            <a:pPr lvl="3">
              <a:buFont typeface="Wingdings" panose="05000000000000000000" pitchFamily="2" charset="2"/>
              <a:buChar char="v"/>
            </a:pPr>
            <a:r>
              <a:rPr lang="en-US" sz="1600" dirty="0"/>
              <a:t>Build models based on skew and kurtosis, given the oscillating market.</a:t>
            </a:r>
          </a:p>
          <a:p>
            <a:pPr marL="566928" lvl="3" indent="0">
              <a:buNone/>
            </a:pPr>
            <a:endParaRPr lang="en-US" dirty="0"/>
          </a:p>
          <a:p>
            <a:pPr lvl="2">
              <a:buFont typeface="Wingdings" panose="05000000000000000000" pitchFamily="2" charset="2"/>
              <a:buChar char="v"/>
            </a:pPr>
            <a:r>
              <a:rPr lang="en-US" sz="1800" dirty="0"/>
              <a:t>Implementation</a:t>
            </a:r>
          </a:p>
          <a:p>
            <a:pPr lvl="3">
              <a:buFont typeface="Wingdings" panose="05000000000000000000" pitchFamily="2" charset="2"/>
              <a:buChar char="v"/>
            </a:pPr>
            <a:r>
              <a:rPr lang="en-US" sz="1600" dirty="0"/>
              <a:t>Portfolio construction and optimization</a:t>
            </a:r>
          </a:p>
          <a:p>
            <a:pPr lvl="1">
              <a:buFont typeface="Wingdings" panose="05000000000000000000" pitchFamily="2" charset="2"/>
              <a:buChar char="v"/>
            </a:pPr>
            <a:endParaRPr lang="en-US" dirty="0"/>
          </a:p>
        </p:txBody>
      </p:sp>
      <p:sp>
        <p:nvSpPr>
          <p:cNvPr id="13" name="Rectangle 12">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5082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38363-671B-4413-9688-8D3AA1BD5729}"/>
              </a:ext>
            </a:extLst>
          </p:cNvPr>
          <p:cNvSpPr>
            <a:spLocks noGrp="1"/>
          </p:cNvSpPr>
          <p:nvPr>
            <p:ph type="title"/>
          </p:nvPr>
        </p:nvSpPr>
        <p:spPr>
          <a:xfrm>
            <a:off x="798516" y="614805"/>
            <a:ext cx="10058400" cy="702303"/>
          </a:xfrm>
        </p:spPr>
        <p:txBody>
          <a:bodyPr>
            <a:normAutofit fontScale="90000"/>
          </a:bodyPr>
          <a:lstStyle/>
          <a:p>
            <a:pPr algn="ctr"/>
            <a:r>
              <a:rPr lang="en-US" dirty="0"/>
              <a:t>Methodology</a:t>
            </a:r>
          </a:p>
        </p:txBody>
      </p:sp>
      <p:sp>
        <p:nvSpPr>
          <p:cNvPr id="3" name="Content Placeholder 2">
            <a:extLst>
              <a:ext uri="{FF2B5EF4-FFF2-40B4-BE49-F238E27FC236}">
                <a16:creationId xmlns:a16="http://schemas.microsoft.com/office/drawing/2014/main" id="{7868FD58-F988-49AE-AB01-6C20457355D9}"/>
              </a:ext>
            </a:extLst>
          </p:cNvPr>
          <p:cNvSpPr>
            <a:spLocks noGrp="1"/>
          </p:cNvSpPr>
          <p:nvPr>
            <p:ph idx="1"/>
          </p:nvPr>
        </p:nvSpPr>
        <p:spPr>
          <a:xfrm>
            <a:off x="1160183" y="1906414"/>
            <a:ext cx="10058400" cy="4664983"/>
          </a:xfrm>
        </p:spPr>
        <p:txBody>
          <a:bodyPr>
            <a:normAutofit/>
          </a:bodyPr>
          <a:lstStyle/>
          <a:p>
            <a:pPr>
              <a:buFont typeface="Wingdings" panose="05000000000000000000" pitchFamily="2" charset="2"/>
              <a:buChar char="§"/>
            </a:pPr>
            <a:r>
              <a:rPr lang="en-US" dirty="0"/>
              <a:t>In our Universe of the top 30 stocks in the SP500 by market cap the skewness of that universe is calculated for each asset and then averaged.</a:t>
            </a:r>
          </a:p>
          <a:p>
            <a:pPr marL="0" indent="0">
              <a:buNone/>
            </a:pPr>
            <a:endParaRPr lang="en-US" dirty="0"/>
          </a:p>
          <a:p>
            <a:pPr>
              <a:buFont typeface="Wingdings" panose="05000000000000000000" pitchFamily="2" charset="2"/>
              <a:buChar char="§"/>
            </a:pPr>
            <a:r>
              <a:rPr lang="en-US" dirty="0"/>
              <a:t>We then regress the averaged skewness for the universe against each asset’s returns for the next time.</a:t>
            </a:r>
          </a:p>
          <a:p>
            <a:pPr>
              <a:buFont typeface="Wingdings" panose="05000000000000000000" pitchFamily="2" charset="2"/>
              <a:buChar char="§"/>
            </a:pPr>
            <a:endParaRPr lang="en-US" dirty="0"/>
          </a:p>
          <a:p>
            <a:pPr>
              <a:buFont typeface="Wingdings" panose="05000000000000000000" pitchFamily="2" charset="2"/>
              <a:buChar char="§"/>
            </a:pPr>
            <a:r>
              <a:rPr lang="en-US" dirty="0"/>
              <a:t>An estimate for our expected return 63 days out is next calculated using the regressed coefficients and the next day realized quarterly average skewness.</a:t>
            </a:r>
          </a:p>
          <a:p>
            <a:pPr>
              <a:buFont typeface="Wingdings" panose="05000000000000000000" pitchFamily="2" charset="2"/>
              <a:buChar char="§"/>
            </a:pPr>
            <a:r>
              <a:rPr lang="en-US" dirty="0"/>
              <a:t>The value of the kurtosis for each asset and the absolute skewness for the individual asset value is then regressed against the log realized variance</a:t>
            </a:r>
          </a:p>
          <a:p>
            <a:endParaRPr lang="en-US" dirty="0"/>
          </a:p>
          <a:p>
            <a:endParaRPr lang="en-US" dirty="0"/>
          </a:p>
        </p:txBody>
      </p:sp>
      <p:pic>
        <p:nvPicPr>
          <p:cNvPr id="5" name="Picture 4">
            <a:extLst>
              <a:ext uri="{FF2B5EF4-FFF2-40B4-BE49-F238E27FC236}">
                <a16:creationId xmlns:a16="http://schemas.microsoft.com/office/drawing/2014/main" id="{8CA2DBDA-EB7D-4DF5-A3C7-E9C85FC3F7F0}"/>
              </a:ext>
            </a:extLst>
          </p:cNvPr>
          <p:cNvPicPr>
            <a:picLocks noChangeAspect="1"/>
          </p:cNvPicPr>
          <p:nvPr/>
        </p:nvPicPr>
        <p:blipFill>
          <a:blip r:embed="rId2"/>
          <a:stretch>
            <a:fillRect/>
          </a:stretch>
        </p:blipFill>
        <p:spPr>
          <a:xfrm>
            <a:off x="1160183" y="2527784"/>
            <a:ext cx="2400300" cy="638175"/>
          </a:xfrm>
          <a:prstGeom prst="rect">
            <a:avLst/>
          </a:prstGeom>
        </p:spPr>
      </p:pic>
      <p:pic>
        <p:nvPicPr>
          <p:cNvPr id="8" name="Picture 7">
            <a:extLst>
              <a:ext uri="{FF2B5EF4-FFF2-40B4-BE49-F238E27FC236}">
                <a16:creationId xmlns:a16="http://schemas.microsoft.com/office/drawing/2014/main" id="{E47B9C9E-DF98-4E62-89DE-4C3C9465CB78}"/>
              </a:ext>
            </a:extLst>
          </p:cNvPr>
          <p:cNvPicPr>
            <a:picLocks noChangeAspect="1"/>
          </p:cNvPicPr>
          <p:nvPr/>
        </p:nvPicPr>
        <p:blipFill>
          <a:blip r:embed="rId3"/>
          <a:stretch>
            <a:fillRect/>
          </a:stretch>
        </p:blipFill>
        <p:spPr>
          <a:xfrm>
            <a:off x="1160183" y="3787329"/>
            <a:ext cx="2419350" cy="390525"/>
          </a:xfrm>
          <a:prstGeom prst="rect">
            <a:avLst/>
          </a:prstGeom>
        </p:spPr>
      </p:pic>
      <p:pic>
        <p:nvPicPr>
          <p:cNvPr id="10" name="Picture 9">
            <a:extLst>
              <a:ext uri="{FF2B5EF4-FFF2-40B4-BE49-F238E27FC236}">
                <a16:creationId xmlns:a16="http://schemas.microsoft.com/office/drawing/2014/main" id="{A8B3B9A1-10CB-45D3-8EA0-8C46015CEC4B}"/>
              </a:ext>
            </a:extLst>
          </p:cNvPr>
          <p:cNvPicPr>
            <a:picLocks noChangeAspect="1"/>
          </p:cNvPicPr>
          <p:nvPr/>
        </p:nvPicPr>
        <p:blipFill>
          <a:blip r:embed="rId4"/>
          <a:stretch>
            <a:fillRect/>
          </a:stretch>
        </p:blipFill>
        <p:spPr>
          <a:xfrm>
            <a:off x="1234618" y="5744444"/>
            <a:ext cx="3095625" cy="314325"/>
          </a:xfrm>
          <a:prstGeom prst="rect">
            <a:avLst/>
          </a:prstGeom>
        </p:spPr>
      </p:pic>
    </p:spTree>
    <p:extLst>
      <p:ext uri="{BB962C8B-B14F-4D97-AF65-F5344CB8AC3E}">
        <p14:creationId xmlns:p14="http://schemas.microsoft.com/office/powerpoint/2010/main" val="2798351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229EF-C721-4FB4-9CEC-D7A40A421C65}"/>
              </a:ext>
            </a:extLst>
          </p:cNvPr>
          <p:cNvSpPr>
            <a:spLocks noGrp="1"/>
          </p:cNvSpPr>
          <p:nvPr>
            <p:ph type="title"/>
          </p:nvPr>
        </p:nvSpPr>
        <p:spPr>
          <a:xfrm>
            <a:off x="1097280" y="69320"/>
            <a:ext cx="10058400" cy="1450757"/>
          </a:xfrm>
        </p:spPr>
        <p:txBody>
          <a:bodyPr/>
          <a:lstStyle/>
          <a:p>
            <a:pPr algn="ctr"/>
            <a:r>
              <a:rPr lang="en-US" dirty="0"/>
              <a:t>Optimization</a:t>
            </a:r>
          </a:p>
        </p:txBody>
      </p:sp>
      <p:sp>
        <p:nvSpPr>
          <p:cNvPr id="3" name="Content Placeholder 2">
            <a:extLst>
              <a:ext uri="{FF2B5EF4-FFF2-40B4-BE49-F238E27FC236}">
                <a16:creationId xmlns:a16="http://schemas.microsoft.com/office/drawing/2014/main" id="{8A42430B-1FC8-40D2-9198-D6DD7F8BDD00}"/>
              </a:ext>
            </a:extLst>
          </p:cNvPr>
          <p:cNvSpPr>
            <a:spLocks noGrp="1"/>
          </p:cNvSpPr>
          <p:nvPr>
            <p:ph idx="1"/>
          </p:nvPr>
        </p:nvSpPr>
        <p:spPr/>
        <p:txBody>
          <a:bodyPr/>
          <a:lstStyle/>
          <a:p>
            <a:r>
              <a:rPr lang="en-US" dirty="0"/>
              <a:t>We create a covariance matrix using last period correlations and the next period expected variance. “</a:t>
            </a:r>
            <a:r>
              <a:rPr lang="en-US" dirty="0" err="1"/>
              <a:t>quadprog</a:t>
            </a:r>
            <a:r>
              <a:rPr lang="en-US" dirty="0"/>
              <a:t>” program package in R is used for the optimization program as follows:</a:t>
            </a:r>
          </a:p>
        </p:txBody>
      </p:sp>
      <p:sp>
        <p:nvSpPr>
          <p:cNvPr id="7" name="TextBox 6">
            <a:extLst>
              <a:ext uri="{FF2B5EF4-FFF2-40B4-BE49-F238E27FC236}">
                <a16:creationId xmlns:a16="http://schemas.microsoft.com/office/drawing/2014/main" id="{499F4FA6-5605-4CE7-B1DD-A56707CFBFD7}"/>
              </a:ext>
            </a:extLst>
          </p:cNvPr>
          <p:cNvSpPr txBox="1"/>
          <p:nvPr/>
        </p:nvSpPr>
        <p:spPr>
          <a:xfrm>
            <a:off x="2500020" y="3506189"/>
            <a:ext cx="3764978" cy="369332"/>
          </a:xfrm>
          <a:prstGeom prst="rect">
            <a:avLst/>
          </a:prstGeom>
          <a:noFill/>
        </p:spPr>
        <p:txBody>
          <a:bodyPr wrap="square" rtlCol="0">
            <a:spAutoFit/>
          </a:bodyPr>
          <a:lstStyle/>
          <a:p>
            <a:r>
              <a:rPr lang="en-US" dirty="0"/>
              <a:t>Such that </a:t>
            </a:r>
          </a:p>
        </p:txBody>
      </p:sp>
      <p:pic>
        <p:nvPicPr>
          <p:cNvPr id="9" name="Picture 8">
            <a:extLst>
              <a:ext uri="{FF2B5EF4-FFF2-40B4-BE49-F238E27FC236}">
                <a16:creationId xmlns:a16="http://schemas.microsoft.com/office/drawing/2014/main" id="{4A81A7D3-F14D-423D-87B4-52F9F4D42593}"/>
              </a:ext>
            </a:extLst>
          </p:cNvPr>
          <p:cNvPicPr>
            <a:picLocks noChangeAspect="1"/>
          </p:cNvPicPr>
          <p:nvPr/>
        </p:nvPicPr>
        <p:blipFill>
          <a:blip r:embed="rId2"/>
          <a:stretch>
            <a:fillRect/>
          </a:stretch>
        </p:blipFill>
        <p:spPr>
          <a:xfrm>
            <a:off x="4175392" y="3429000"/>
            <a:ext cx="955551" cy="606699"/>
          </a:xfrm>
          <a:prstGeom prst="rect">
            <a:avLst/>
          </a:prstGeom>
        </p:spPr>
      </p:pic>
      <p:sp>
        <p:nvSpPr>
          <p:cNvPr id="10" name="TextBox 9">
            <a:extLst>
              <a:ext uri="{FF2B5EF4-FFF2-40B4-BE49-F238E27FC236}">
                <a16:creationId xmlns:a16="http://schemas.microsoft.com/office/drawing/2014/main" id="{9BD0A27A-6453-4C4A-BF6B-24DF59EAED70}"/>
              </a:ext>
            </a:extLst>
          </p:cNvPr>
          <p:cNvSpPr txBox="1"/>
          <p:nvPr/>
        </p:nvSpPr>
        <p:spPr>
          <a:xfrm>
            <a:off x="4102965" y="4007169"/>
            <a:ext cx="2478905" cy="369332"/>
          </a:xfrm>
          <a:prstGeom prst="rect">
            <a:avLst/>
          </a:prstGeom>
          <a:noFill/>
        </p:spPr>
        <p:txBody>
          <a:bodyPr wrap="square" rtlCol="0">
            <a:spAutoFit/>
          </a:bodyPr>
          <a:lstStyle/>
          <a:p>
            <a:r>
              <a:rPr lang="en-US" dirty="0"/>
              <a:t>Tracking Error &lt;= 0.03</a:t>
            </a:r>
          </a:p>
        </p:txBody>
      </p:sp>
      <p:pic>
        <p:nvPicPr>
          <p:cNvPr id="12" name="Picture 11">
            <a:extLst>
              <a:ext uri="{FF2B5EF4-FFF2-40B4-BE49-F238E27FC236}">
                <a16:creationId xmlns:a16="http://schemas.microsoft.com/office/drawing/2014/main" id="{93BB10E2-8BD7-4AAB-9924-A63FA7B4E0EE}"/>
              </a:ext>
            </a:extLst>
          </p:cNvPr>
          <p:cNvPicPr>
            <a:picLocks noChangeAspect="1"/>
          </p:cNvPicPr>
          <p:nvPr/>
        </p:nvPicPr>
        <p:blipFill>
          <a:blip r:embed="rId3"/>
          <a:stretch>
            <a:fillRect/>
          </a:stretch>
        </p:blipFill>
        <p:spPr>
          <a:xfrm>
            <a:off x="3868065" y="2643260"/>
            <a:ext cx="1936480" cy="747146"/>
          </a:xfrm>
          <a:prstGeom prst="rect">
            <a:avLst/>
          </a:prstGeom>
        </p:spPr>
      </p:pic>
    </p:spTree>
    <p:extLst>
      <p:ext uri="{BB962C8B-B14F-4D97-AF65-F5344CB8AC3E}">
        <p14:creationId xmlns:p14="http://schemas.microsoft.com/office/powerpoint/2010/main" val="2357897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C0E2A-6B92-46CB-BCA6-6864E8733B0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Results</a:t>
            </a:r>
          </a:p>
        </p:txBody>
      </p:sp>
      <p:sp>
        <p:nvSpPr>
          <p:cNvPr id="3" name="Content Placeholder 2">
            <a:extLst>
              <a:ext uri="{FF2B5EF4-FFF2-40B4-BE49-F238E27FC236}">
                <a16:creationId xmlns:a16="http://schemas.microsoft.com/office/drawing/2014/main" id="{E10B4520-A941-43FD-9D1D-7DE9C70F4A2D}"/>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a:solidFill>
                  <a:schemeClr val="tx1">
                    <a:lumMod val="85000"/>
                    <a:lumOff val="15000"/>
                  </a:schemeClr>
                </a:solidFill>
                <a:latin typeface="+mj-lt"/>
              </a:rPr>
              <a:t>Optimal Portfolio:</a:t>
            </a:r>
          </a:p>
        </p:txBody>
      </p:sp>
      <p:pic>
        <p:nvPicPr>
          <p:cNvPr id="5" name="Picture 4" descr="Chart, line chart&#10;&#10;Description automatically generated">
            <a:extLst>
              <a:ext uri="{FF2B5EF4-FFF2-40B4-BE49-F238E27FC236}">
                <a16:creationId xmlns:a16="http://schemas.microsoft.com/office/drawing/2014/main" id="{800637FC-8274-488C-B6CD-424462243237}"/>
              </a:ext>
            </a:extLst>
          </p:cNvPr>
          <p:cNvPicPr>
            <a:picLocks noChangeAspect="1"/>
          </p:cNvPicPr>
          <p:nvPr/>
        </p:nvPicPr>
        <p:blipFill>
          <a:blip r:embed="rId2"/>
          <a:stretch>
            <a:fillRect/>
          </a:stretch>
        </p:blipFill>
        <p:spPr>
          <a:xfrm>
            <a:off x="633999" y="817005"/>
            <a:ext cx="6912217" cy="4700307"/>
          </a:xfrm>
          <a:prstGeom prst="rect">
            <a:avLst/>
          </a:prstGeom>
        </p:spPr>
      </p:pic>
      <p:cxnSp>
        <p:nvCxnSpPr>
          <p:cNvPr id="18" name="Straight Connector 17">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2096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3">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Rectangle 45">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47">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1" name="Rectangle 49">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C0E2A-6B92-46CB-BCA6-6864E8733B0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Results</a:t>
            </a:r>
          </a:p>
        </p:txBody>
      </p:sp>
      <p:sp>
        <p:nvSpPr>
          <p:cNvPr id="3" name="Content Placeholder 2">
            <a:extLst>
              <a:ext uri="{FF2B5EF4-FFF2-40B4-BE49-F238E27FC236}">
                <a16:creationId xmlns:a16="http://schemas.microsoft.com/office/drawing/2014/main" id="{E10B4520-A941-43FD-9D1D-7DE9C70F4A2D}"/>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dirty="0">
                <a:solidFill>
                  <a:schemeClr val="tx1">
                    <a:lumMod val="85000"/>
                    <a:lumOff val="15000"/>
                  </a:schemeClr>
                </a:solidFill>
                <a:latin typeface="+mj-lt"/>
              </a:rPr>
              <a:t>Benchmark Portfolio:</a:t>
            </a:r>
          </a:p>
        </p:txBody>
      </p:sp>
      <p:pic>
        <p:nvPicPr>
          <p:cNvPr id="6" name="Picture 5">
            <a:extLst>
              <a:ext uri="{FF2B5EF4-FFF2-40B4-BE49-F238E27FC236}">
                <a16:creationId xmlns:a16="http://schemas.microsoft.com/office/drawing/2014/main" id="{9F22ABB8-9752-4D2F-89A5-26D11F08EC03}"/>
              </a:ext>
            </a:extLst>
          </p:cNvPr>
          <p:cNvPicPr>
            <a:picLocks noChangeAspect="1"/>
          </p:cNvPicPr>
          <p:nvPr/>
        </p:nvPicPr>
        <p:blipFill>
          <a:blip r:embed="rId2"/>
          <a:stretch>
            <a:fillRect/>
          </a:stretch>
        </p:blipFill>
        <p:spPr>
          <a:xfrm>
            <a:off x="633999" y="946609"/>
            <a:ext cx="6912217" cy="4441099"/>
          </a:xfrm>
          <a:prstGeom prst="rect">
            <a:avLst/>
          </a:prstGeom>
        </p:spPr>
      </p:pic>
      <p:cxnSp>
        <p:nvCxnSpPr>
          <p:cNvPr id="62" name="Straight Connector 51">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3" name="Rectangle 53">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55">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22652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2C0E2A-6B92-46CB-BCA6-6864E8733B0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Results</a:t>
            </a:r>
          </a:p>
        </p:txBody>
      </p:sp>
      <p:sp>
        <p:nvSpPr>
          <p:cNvPr id="3" name="Content Placeholder 2">
            <a:extLst>
              <a:ext uri="{FF2B5EF4-FFF2-40B4-BE49-F238E27FC236}">
                <a16:creationId xmlns:a16="http://schemas.microsoft.com/office/drawing/2014/main" id="{E10B4520-A941-43FD-9D1D-7DE9C70F4A2D}"/>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dirty="0">
                <a:solidFill>
                  <a:schemeClr val="tx1">
                    <a:lumMod val="85000"/>
                    <a:lumOff val="15000"/>
                  </a:schemeClr>
                </a:solidFill>
                <a:latin typeface="+mj-lt"/>
              </a:rPr>
              <a:t>Equally Weighted Portfolio :</a:t>
            </a:r>
          </a:p>
        </p:txBody>
      </p:sp>
      <p:pic>
        <p:nvPicPr>
          <p:cNvPr id="6" name="Picture 5">
            <a:extLst>
              <a:ext uri="{FF2B5EF4-FFF2-40B4-BE49-F238E27FC236}">
                <a16:creationId xmlns:a16="http://schemas.microsoft.com/office/drawing/2014/main" id="{DA5DF8F5-0265-4DDA-BA10-25A5E20A634B}"/>
              </a:ext>
            </a:extLst>
          </p:cNvPr>
          <p:cNvPicPr>
            <a:picLocks noChangeAspect="1"/>
          </p:cNvPicPr>
          <p:nvPr/>
        </p:nvPicPr>
        <p:blipFill>
          <a:blip r:embed="rId2"/>
          <a:stretch>
            <a:fillRect/>
          </a:stretch>
        </p:blipFill>
        <p:spPr>
          <a:xfrm>
            <a:off x="633999" y="842926"/>
            <a:ext cx="6912217" cy="4648466"/>
          </a:xfrm>
          <a:prstGeom prst="rect">
            <a:avLst/>
          </a:prstGeom>
        </p:spPr>
      </p:pic>
      <p:cxnSp>
        <p:nvCxnSpPr>
          <p:cNvPr id="35" name="Straight Connector 3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80699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BFC9B-00CE-42D1-9E5C-B1E73A0699DC}"/>
              </a:ext>
            </a:extLst>
          </p:cNvPr>
          <p:cNvPicPr>
            <a:picLocks noChangeAspect="1"/>
          </p:cNvPicPr>
          <p:nvPr/>
        </p:nvPicPr>
        <p:blipFill rotWithShape="1">
          <a:blip r:embed="rId2">
            <a:duotone>
              <a:prstClr val="black"/>
              <a:schemeClr val="tx2">
                <a:tint val="45000"/>
                <a:satMod val="400000"/>
              </a:schemeClr>
            </a:duotone>
            <a:alphaModFix amt="40000"/>
          </a:blip>
          <a:srcRect b="16667"/>
          <a:stretch/>
        </p:blipFill>
        <p:spPr>
          <a:xfrm>
            <a:off x="1" y="10"/>
            <a:ext cx="12192000" cy="6857991"/>
          </a:xfrm>
          <a:prstGeom prst="rect">
            <a:avLst/>
          </a:prstGeom>
        </p:spPr>
      </p:pic>
      <p:cxnSp>
        <p:nvCxnSpPr>
          <p:cNvPr id="9" name="Straight Connector 8">
            <a:extLst>
              <a:ext uri="{FF2B5EF4-FFF2-40B4-BE49-F238E27FC236}">
                <a16:creationId xmlns:a16="http://schemas.microsoft.com/office/drawing/2014/main" id="{327CAB8F-A0BA-4128-8B2F-EC1879A167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703269-56BC-47A0-BE92-DF9A925AB011}"/>
              </a:ext>
            </a:extLst>
          </p:cNvPr>
          <p:cNvSpPr>
            <a:spLocks noGrp="1"/>
          </p:cNvSpPr>
          <p:nvPr>
            <p:ph type="title"/>
          </p:nvPr>
        </p:nvSpPr>
        <p:spPr>
          <a:xfrm>
            <a:off x="1097280" y="286603"/>
            <a:ext cx="10058400" cy="1450757"/>
          </a:xfrm>
        </p:spPr>
        <p:txBody>
          <a:bodyPr>
            <a:normAutofit/>
          </a:bodyPr>
          <a:lstStyle/>
          <a:p>
            <a:r>
              <a:rPr lang="en-US" dirty="0"/>
              <a:t>Conclusion and Improvements</a:t>
            </a:r>
          </a:p>
        </p:txBody>
      </p:sp>
      <p:sp>
        <p:nvSpPr>
          <p:cNvPr id="3" name="Content Placeholder 2">
            <a:extLst>
              <a:ext uri="{FF2B5EF4-FFF2-40B4-BE49-F238E27FC236}">
                <a16:creationId xmlns:a16="http://schemas.microsoft.com/office/drawing/2014/main" id="{112A02CF-BF6A-4C4E-B89E-7C69397A4895}"/>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
            </a:pPr>
            <a:r>
              <a:rPr lang="en-US" dirty="0"/>
              <a:t>We can see that the data wrangling is able to guide us to make investment decisions through combining the data, visualizing the data, and conducting analysis. </a:t>
            </a:r>
          </a:p>
          <a:p>
            <a:pPr>
              <a:buFont typeface="Wingdings" panose="05000000000000000000" pitchFamily="2" charset="2"/>
              <a:buChar char="§"/>
            </a:pPr>
            <a:r>
              <a:rPr lang="en-US" dirty="0"/>
              <a:t>An improvement in this project could be the advanced skills in sentimental analysis. It is much more proper to use US news headlines to perform sentimental analysis. We can improve the project by finding new data resources or </a:t>
            </a:r>
            <a:r>
              <a:rPr lang="en-US"/>
              <a:t>R packages.</a:t>
            </a:r>
            <a:endParaRPr lang="en-US" dirty="0"/>
          </a:p>
        </p:txBody>
      </p:sp>
      <p:sp>
        <p:nvSpPr>
          <p:cNvPr id="11" name="Rectangle 10">
            <a:extLst>
              <a:ext uri="{FF2B5EF4-FFF2-40B4-BE49-F238E27FC236}">
                <a16:creationId xmlns:a16="http://schemas.microsoft.com/office/drawing/2014/main" id="{C672EAF5-5470-4BA7-B932-B6C0D09E7F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4620B5C-0452-4C14-93BC-D29D4DD20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5452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AC037F-FEA4-4244-861F-A4D418B18283}"/>
              </a:ext>
            </a:extLst>
          </p:cNvPr>
          <p:cNvPicPr>
            <a:picLocks noChangeAspect="1"/>
          </p:cNvPicPr>
          <p:nvPr/>
        </p:nvPicPr>
        <p:blipFill rotWithShape="1">
          <a:blip r:embed="rId2">
            <a:alphaModFix amt="35000"/>
          </a:blip>
          <a:srcRect b="16667"/>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E2E340-64D1-4074-8AEC-7B7690F5317E}"/>
              </a:ext>
            </a:extLst>
          </p:cNvPr>
          <p:cNvSpPr>
            <a:spLocks noGrp="1"/>
          </p:cNvSpPr>
          <p:nvPr>
            <p:ph type="title"/>
          </p:nvPr>
        </p:nvSpPr>
        <p:spPr>
          <a:xfrm>
            <a:off x="1097280" y="286603"/>
            <a:ext cx="10058400" cy="1450757"/>
          </a:xfrm>
        </p:spPr>
        <p:txBody>
          <a:bodyPr>
            <a:normAutofit/>
          </a:bodyPr>
          <a:lstStyle/>
          <a:p>
            <a:r>
              <a:rPr lang="en-US">
                <a:solidFill>
                  <a:schemeClr val="tx1"/>
                </a:solidFill>
              </a:rPr>
              <a:t>THANK YOU!</a:t>
            </a:r>
          </a:p>
        </p:txBody>
      </p:sp>
      <p:sp>
        <p:nvSpPr>
          <p:cNvPr id="3" name="Content Placeholder 2">
            <a:extLst>
              <a:ext uri="{FF2B5EF4-FFF2-40B4-BE49-F238E27FC236}">
                <a16:creationId xmlns:a16="http://schemas.microsoft.com/office/drawing/2014/main" id="{1984F155-FAB9-4443-8CEC-3242DCFDCB32}"/>
              </a:ext>
            </a:extLst>
          </p:cNvPr>
          <p:cNvSpPr>
            <a:spLocks noGrp="1"/>
          </p:cNvSpPr>
          <p:nvPr>
            <p:ph idx="1"/>
          </p:nvPr>
        </p:nvSpPr>
        <p:spPr>
          <a:xfrm>
            <a:off x="1097280" y="1845734"/>
            <a:ext cx="10058400" cy="4023360"/>
          </a:xfrm>
        </p:spPr>
        <p:txBody>
          <a:bodyPr>
            <a:normAutofit/>
          </a:bodyPr>
          <a:lstStyle/>
          <a:p>
            <a:r>
              <a:rPr lang="en-US" sz="1400" b="0" i="0">
                <a:solidFill>
                  <a:schemeClr val="tx1"/>
                </a:solidFill>
                <a:effectLst/>
                <a:latin typeface="Helvetica Neue"/>
              </a:rPr>
              <a:t>References:</a:t>
            </a:r>
          </a:p>
          <a:p>
            <a:r>
              <a:rPr lang="en-US" sz="1400" b="0" i="0" u="none" strike="noStrike">
                <a:solidFill>
                  <a:schemeClr val="tx1"/>
                </a:solidFill>
                <a:effectLst/>
                <a:latin typeface="Helvetica Neue"/>
                <a:hlinkClick r:id="rId3"/>
              </a:rPr>
              <a:t>https://www.tidytextmining.com/sentiment.html#</a:t>
            </a:r>
            <a:r>
              <a:rPr lang="en-US" sz="1400" b="0" i="0">
                <a:solidFill>
                  <a:schemeClr val="tx1"/>
                </a:solidFill>
                <a:effectLst/>
                <a:latin typeface="Helvetica Neue"/>
              </a:rPr>
              <a:t>:~:text=The%20AFINN%20lexicon%20assigns%20words,positive%20scores%20indicating%20positive%20sentiment.</a:t>
            </a:r>
          </a:p>
          <a:p>
            <a:r>
              <a:rPr lang="en-US" sz="1400" b="0" i="0">
                <a:solidFill>
                  <a:schemeClr val="tx1"/>
                </a:solidFill>
                <a:effectLst/>
                <a:latin typeface="Helvetica Neue"/>
              </a:rPr>
              <a:t>Eric Jondeau, Qunzi Zhang, Xiaoneng Zhu, Average Skewness Matters, Journal of Financial Economics, Volume 134, issue 1, 2019, pages 29-47, ISSN 0304-405X, </a:t>
            </a:r>
            <a:r>
              <a:rPr lang="en-US" sz="1400" b="0" i="0" u="none" strike="noStrike">
                <a:solidFill>
                  <a:schemeClr val="tx1"/>
                </a:solidFill>
                <a:effectLst/>
                <a:latin typeface="Helvetica Neue"/>
                <a:hlinkClick r:id="rId4"/>
              </a:rPr>
              <a:t>https://doi.org/10.1016/j.jfineco.2019.03.003</a:t>
            </a:r>
            <a:r>
              <a:rPr lang="en-US" sz="1400" b="0" i="0">
                <a:solidFill>
                  <a:schemeClr val="tx1"/>
                </a:solidFill>
                <a:effectLst/>
                <a:latin typeface="Helvetica Neue"/>
              </a:rPr>
              <a:t>.</a:t>
            </a:r>
          </a:p>
          <a:p>
            <a:r>
              <a:rPr lang="en-US" sz="1400" b="0" i="0">
                <a:solidFill>
                  <a:schemeClr val="tx1"/>
                </a:solidFill>
                <a:effectLst/>
                <a:latin typeface="Helvetica Neue"/>
              </a:rPr>
              <a:t>Youngmin Choi, Suzanne S. Lee, Realized Skewness and Future Stock Returns: The Role of Information, 2004</a:t>
            </a:r>
          </a:p>
          <a:p>
            <a:r>
              <a:rPr lang="en-US" sz="1400" b="0" i="0" u="none" strike="noStrike">
                <a:solidFill>
                  <a:schemeClr val="tx1"/>
                </a:solidFill>
                <a:effectLst/>
                <a:latin typeface="Helvetica Neue"/>
                <a:hlinkClick r:id="rId5"/>
              </a:rPr>
              <a:t>https://www.kaggle.com/datasets/therohk/india-headlines-news-dataset</a:t>
            </a:r>
            <a:endParaRPr lang="en-US" sz="1400" b="0" i="0">
              <a:solidFill>
                <a:schemeClr val="tx1"/>
              </a:solidFill>
              <a:effectLst/>
              <a:latin typeface="Helvetica Neue"/>
            </a:endParaRPr>
          </a:p>
          <a:p>
            <a:r>
              <a:rPr lang="en-US" sz="1400" b="0" i="0" u="none" strike="noStrike">
                <a:solidFill>
                  <a:schemeClr val="tx1"/>
                </a:solidFill>
                <a:effectLst/>
                <a:latin typeface="Helvetica Neue"/>
                <a:hlinkClick r:id="rId6"/>
              </a:rPr>
              <a:t>https://www.rdocumentation.org/packages/quadprog/versions/1.5-8/topics/solve.QP</a:t>
            </a:r>
            <a:endParaRPr lang="en-US" sz="1400" b="0" i="0">
              <a:solidFill>
                <a:schemeClr val="tx1"/>
              </a:solidFill>
              <a:effectLst/>
              <a:latin typeface="Helvetica Neue"/>
            </a:endParaRPr>
          </a:p>
          <a:p>
            <a:r>
              <a:rPr lang="en-US" sz="1400" b="0" i="0" u="none" strike="noStrike">
                <a:solidFill>
                  <a:schemeClr val="tx1"/>
                </a:solidFill>
                <a:effectLst/>
                <a:latin typeface="Helvetica Neue"/>
                <a:hlinkClick r:id="rId7"/>
              </a:rPr>
              <a:t>https://www.sciencedirect.com/science/article/pii/S0304405X15001257</a:t>
            </a:r>
            <a:endParaRPr lang="en-US" sz="1400" b="0" i="0">
              <a:solidFill>
                <a:schemeClr val="tx1"/>
              </a:solidFill>
              <a:effectLst/>
              <a:latin typeface="Helvetica Neue"/>
            </a:endParaRPr>
          </a:p>
          <a:p>
            <a:r>
              <a:rPr lang="en-US" sz="1400" b="0" i="0" u="none" strike="noStrike">
                <a:solidFill>
                  <a:schemeClr val="tx1"/>
                </a:solidFill>
                <a:effectLst/>
                <a:latin typeface="Helvetica Neue"/>
                <a:hlinkClick r:id="rId8"/>
              </a:rPr>
              <a:t>https://www.sciencedirect.com/topics/social-sciences/skewness</a:t>
            </a:r>
            <a:endParaRPr lang="en-US" sz="1400" b="0" i="0">
              <a:solidFill>
                <a:schemeClr val="tx1"/>
              </a:solidFill>
              <a:effectLst/>
              <a:latin typeface="Helvetica Neue"/>
            </a:endParaRPr>
          </a:p>
          <a:p>
            <a:r>
              <a:rPr lang="en-US" sz="1400" b="0" i="0" u="none" strike="noStrike">
                <a:solidFill>
                  <a:schemeClr val="tx1"/>
                </a:solidFill>
                <a:effectLst/>
                <a:latin typeface="Helvetica Neue"/>
                <a:hlinkClick r:id="rId9"/>
              </a:rPr>
              <a:t>https://www.investopedia.com/terms/k/kurtosis.asp</a:t>
            </a:r>
            <a:endParaRPr lang="en-US" sz="1400" b="0" i="0">
              <a:solidFill>
                <a:schemeClr val="tx1"/>
              </a:solidFill>
              <a:effectLst/>
              <a:latin typeface="Helvetica Neue"/>
            </a:endParaRPr>
          </a:p>
          <a:p>
            <a:endParaRPr lang="en-US" sz="1400">
              <a:solidFill>
                <a:schemeClr val="tx1"/>
              </a:solidFill>
            </a:endParaRPr>
          </a:p>
        </p:txBody>
      </p:sp>
      <p:sp>
        <p:nvSpPr>
          <p:cNvPr id="11" name="Rectangle 1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473547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A5A5CE-9D77-44A6-ACF3-F8613499AB25}"/>
              </a:ext>
            </a:extLst>
          </p:cNvPr>
          <p:cNvPicPr>
            <a:picLocks noChangeAspect="1"/>
          </p:cNvPicPr>
          <p:nvPr/>
        </p:nvPicPr>
        <p:blipFill rotWithShape="1">
          <a:blip r:embed="rId2">
            <a:alphaModFix amt="35000"/>
          </a:blip>
          <a:srcRect b="16667"/>
          <a:stretch/>
        </p:blipFill>
        <p:spPr>
          <a:xfrm>
            <a:off x="20" y="10"/>
            <a:ext cx="12191980" cy="6857990"/>
          </a:xfrm>
          <a:prstGeom prst="rect">
            <a:avLst/>
          </a:prstGeom>
        </p:spPr>
      </p:pic>
      <p:cxnSp>
        <p:nvCxnSpPr>
          <p:cNvPr id="10" name="Straight Connector 9">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CA0818-F061-4AD5-B02F-D3B6F1E8F754}"/>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Overview of the dataset</a:t>
            </a:r>
          </a:p>
        </p:txBody>
      </p:sp>
      <p:sp>
        <p:nvSpPr>
          <p:cNvPr id="3" name="Content Placeholder 2">
            <a:extLst>
              <a:ext uri="{FF2B5EF4-FFF2-40B4-BE49-F238E27FC236}">
                <a16:creationId xmlns:a16="http://schemas.microsoft.com/office/drawing/2014/main" id="{CCDB9197-03AC-4C77-85E6-31E4A350D2CD}"/>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Ø"/>
            </a:pPr>
            <a:r>
              <a:rPr lang="en-US" dirty="0">
                <a:solidFill>
                  <a:schemeClr val="tx1"/>
                </a:solidFill>
              </a:rPr>
              <a:t> S&amp;P 500.csv</a:t>
            </a:r>
          </a:p>
          <a:p>
            <a:pPr lvl="1">
              <a:buFont typeface="Wingdings" panose="05000000000000000000" pitchFamily="2" charset="2"/>
              <a:buChar char="§"/>
            </a:pPr>
            <a:r>
              <a:rPr lang="en-US" dirty="0">
                <a:solidFill>
                  <a:schemeClr val="tx1"/>
                </a:solidFill>
              </a:rPr>
              <a:t>F</a:t>
            </a:r>
            <a:r>
              <a:rPr lang="en-US" i="0" dirty="0">
                <a:solidFill>
                  <a:schemeClr val="tx1"/>
                </a:solidFill>
                <a:effectLst/>
              </a:rPr>
              <a:t>irst 30 stocks from benchmark </a:t>
            </a:r>
            <a:r>
              <a:rPr lang="en-US" dirty="0">
                <a:solidFill>
                  <a:schemeClr val="tx1"/>
                </a:solidFill>
              </a:rPr>
              <a:t>S</a:t>
            </a:r>
            <a:r>
              <a:rPr lang="en-US" i="0" dirty="0">
                <a:solidFill>
                  <a:schemeClr val="tx1"/>
                </a:solidFill>
                <a:effectLst/>
              </a:rPr>
              <a:t>&amp;</a:t>
            </a:r>
            <a:r>
              <a:rPr lang="en-US" dirty="0">
                <a:solidFill>
                  <a:schemeClr val="tx1"/>
                </a:solidFill>
              </a:rPr>
              <a:t>P</a:t>
            </a:r>
            <a:r>
              <a:rPr lang="en-US" i="0" dirty="0">
                <a:solidFill>
                  <a:schemeClr val="tx1"/>
                </a:solidFill>
                <a:effectLst/>
              </a:rPr>
              <a:t> 500 ranked by market capitalization.</a:t>
            </a:r>
          </a:p>
          <a:p>
            <a:pPr lvl="1">
              <a:buFont typeface="Wingdings" panose="05000000000000000000" pitchFamily="2" charset="2"/>
              <a:buChar char="§"/>
            </a:pPr>
            <a:r>
              <a:rPr lang="en-US" dirty="0">
                <a:solidFill>
                  <a:schemeClr val="tx1"/>
                </a:solidFill>
              </a:rPr>
              <a:t>Two variables: stock tickers and their market capitals</a:t>
            </a:r>
          </a:p>
          <a:p>
            <a:pPr>
              <a:buFont typeface="Wingdings" panose="05000000000000000000" pitchFamily="2" charset="2"/>
              <a:buChar char="Ø"/>
            </a:pPr>
            <a:r>
              <a:rPr lang="en-US" dirty="0">
                <a:solidFill>
                  <a:schemeClr val="tx1"/>
                </a:solidFill>
              </a:rPr>
              <a:t> Get s</a:t>
            </a:r>
            <a:r>
              <a:rPr lang="en-US" i="0" dirty="0">
                <a:solidFill>
                  <a:schemeClr val="tx1"/>
                </a:solidFill>
                <a:effectLst/>
              </a:rPr>
              <a:t>tock data from yahoo finance</a:t>
            </a:r>
          </a:p>
          <a:p>
            <a:pPr lvl="1">
              <a:buFont typeface="Wingdings" panose="05000000000000000000" pitchFamily="2" charset="2"/>
              <a:buChar char="§"/>
            </a:pPr>
            <a:r>
              <a:rPr lang="en-US" i="0" dirty="0">
                <a:solidFill>
                  <a:schemeClr val="tx1"/>
                </a:solidFill>
                <a:effectLst/>
              </a:rPr>
              <a:t>Using package ‘</a:t>
            </a:r>
            <a:r>
              <a:rPr lang="en-US" i="0" dirty="0" err="1">
                <a:solidFill>
                  <a:schemeClr val="tx1"/>
                </a:solidFill>
                <a:effectLst/>
              </a:rPr>
              <a:t>quantmod</a:t>
            </a:r>
            <a:r>
              <a:rPr lang="en-US" i="0" dirty="0">
                <a:solidFill>
                  <a:schemeClr val="tx1"/>
                </a:solidFill>
                <a:effectLst/>
              </a:rPr>
              <a:t>’</a:t>
            </a:r>
          </a:p>
          <a:p>
            <a:pPr>
              <a:buFont typeface="Wingdings" panose="05000000000000000000" pitchFamily="2" charset="2"/>
              <a:buChar char="Ø"/>
            </a:pPr>
            <a:r>
              <a:rPr lang="en-US" i="0" dirty="0">
                <a:solidFill>
                  <a:schemeClr val="tx1"/>
                </a:solidFill>
                <a:effectLst/>
              </a:rPr>
              <a:t>India-news-headlines.csv</a:t>
            </a:r>
          </a:p>
          <a:p>
            <a:pPr lvl="1">
              <a:buFont typeface="Wingdings" panose="05000000000000000000" pitchFamily="2" charset="2"/>
              <a:buChar char="§"/>
            </a:pPr>
            <a:r>
              <a:rPr lang="en-US" dirty="0">
                <a:solidFill>
                  <a:schemeClr val="tx1"/>
                </a:solidFill>
              </a:rPr>
              <a:t>News headlines data from Kaggle(</a:t>
            </a:r>
            <a:r>
              <a:rPr lang="en-US" dirty="0">
                <a:solidFill>
                  <a:schemeClr val="tx1"/>
                </a:solidFill>
                <a:hlinkClick r:id="rId3"/>
              </a:rPr>
              <a:t>https://www.kaggle.com/datasets/therohk/india-headlines-news-dataset</a:t>
            </a:r>
            <a:r>
              <a:rPr lang="en-US" dirty="0">
                <a:solidFill>
                  <a:schemeClr val="tx1"/>
                </a:solidFill>
              </a:rPr>
              <a:t>)</a:t>
            </a:r>
          </a:p>
          <a:p>
            <a:pPr lvl="1">
              <a:buFont typeface="Wingdings" panose="05000000000000000000" pitchFamily="2" charset="2"/>
              <a:buChar char="§"/>
            </a:pPr>
            <a:r>
              <a:rPr lang="en-US" i="0" dirty="0">
                <a:solidFill>
                  <a:schemeClr val="tx1"/>
                </a:solidFill>
                <a:effectLst/>
              </a:rPr>
              <a:t>Three variables: </a:t>
            </a:r>
            <a:r>
              <a:rPr lang="en-US" i="0" dirty="0" err="1">
                <a:solidFill>
                  <a:schemeClr val="tx1"/>
                </a:solidFill>
                <a:effectLst/>
              </a:rPr>
              <a:t>publish_date</a:t>
            </a:r>
            <a:r>
              <a:rPr lang="en-US" i="0" dirty="0">
                <a:solidFill>
                  <a:schemeClr val="tx1"/>
                </a:solidFill>
                <a:effectLst/>
              </a:rPr>
              <a:t>, </a:t>
            </a:r>
            <a:r>
              <a:rPr lang="en-US" i="0" dirty="0" err="1">
                <a:solidFill>
                  <a:schemeClr val="tx1"/>
                </a:solidFill>
                <a:effectLst/>
              </a:rPr>
              <a:t>headline_category</a:t>
            </a:r>
            <a:r>
              <a:rPr lang="en-US" i="0" dirty="0">
                <a:solidFill>
                  <a:schemeClr val="tx1"/>
                </a:solidFill>
                <a:effectLst/>
              </a:rPr>
              <a:t>, </a:t>
            </a:r>
            <a:r>
              <a:rPr lang="en-US" i="0" dirty="0" err="1">
                <a:solidFill>
                  <a:schemeClr val="tx1"/>
                </a:solidFill>
                <a:effectLst/>
              </a:rPr>
              <a:t>headline_text</a:t>
            </a:r>
            <a:endParaRPr lang="en-US" i="0" dirty="0">
              <a:solidFill>
                <a:schemeClr val="tx1"/>
              </a:solidFill>
              <a:effectLst/>
            </a:endParaRPr>
          </a:p>
        </p:txBody>
      </p:sp>
      <p:sp>
        <p:nvSpPr>
          <p:cNvPr id="12" name="Rectangle 11">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428794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5" name="Straight Connector 34">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8B330648-BE73-41A0-9F64-E5B1075E2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84184E-63AA-4533-8F82-255399D63DC0}"/>
              </a:ext>
            </a:extLst>
          </p:cNvPr>
          <p:cNvSpPr>
            <a:spLocks noGrp="1"/>
          </p:cNvSpPr>
          <p:nvPr>
            <p:ph type="title"/>
          </p:nvPr>
        </p:nvSpPr>
        <p:spPr>
          <a:xfrm>
            <a:off x="5702318" y="948261"/>
            <a:ext cx="6253317" cy="3686015"/>
          </a:xfrm>
        </p:spPr>
        <p:txBody>
          <a:bodyPr vert="horz" lIns="91440" tIns="45720" rIns="91440" bIns="45720" rtlCol="0" anchor="b">
            <a:normAutofit/>
          </a:bodyPr>
          <a:lstStyle/>
          <a:p>
            <a:r>
              <a:rPr lang="en-US" sz="8000" b="0" i="0" dirty="0">
                <a:solidFill>
                  <a:schemeClr val="tx1">
                    <a:lumMod val="85000"/>
                    <a:lumOff val="15000"/>
                  </a:schemeClr>
                </a:solidFill>
                <a:effectLst/>
              </a:rPr>
              <a:t>Part1:Data Overview</a:t>
            </a:r>
            <a:br>
              <a:rPr lang="en-US" sz="8000" b="0" i="0" dirty="0">
                <a:solidFill>
                  <a:schemeClr val="tx1">
                    <a:lumMod val="85000"/>
                    <a:lumOff val="15000"/>
                  </a:schemeClr>
                </a:solidFill>
                <a:effectLst/>
              </a:rPr>
            </a:br>
            <a:endParaRPr lang="en-US" sz="8000" dirty="0">
              <a:solidFill>
                <a:schemeClr val="tx1">
                  <a:lumMod val="85000"/>
                  <a:lumOff val="15000"/>
                </a:schemeClr>
              </a:solidFill>
            </a:endParaRPr>
          </a:p>
        </p:txBody>
      </p:sp>
      <p:pic>
        <p:nvPicPr>
          <p:cNvPr id="9" name="Picture 8">
            <a:extLst>
              <a:ext uri="{FF2B5EF4-FFF2-40B4-BE49-F238E27FC236}">
                <a16:creationId xmlns:a16="http://schemas.microsoft.com/office/drawing/2014/main" id="{989B612D-1008-4697-91AA-3B6B06B182B9}"/>
              </a:ext>
            </a:extLst>
          </p:cNvPr>
          <p:cNvPicPr>
            <a:picLocks noChangeAspect="1"/>
          </p:cNvPicPr>
          <p:nvPr/>
        </p:nvPicPr>
        <p:blipFill>
          <a:blip r:embed="rId2"/>
          <a:stretch>
            <a:fillRect/>
          </a:stretch>
        </p:blipFill>
        <p:spPr>
          <a:xfrm>
            <a:off x="151300" y="2965830"/>
            <a:ext cx="5151294" cy="1417469"/>
          </a:xfrm>
          <a:prstGeom prst="rect">
            <a:avLst/>
          </a:prstGeom>
        </p:spPr>
      </p:pic>
      <p:pic>
        <p:nvPicPr>
          <p:cNvPr id="5" name="Content Placeholder 4">
            <a:extLst>
              <a:ext uri="{FF2B5EF4-FFF2-40B4-BE49-F238E27FC236}">
                <a16:creationId xmlns:a16="http://schemas.microsoft.com/office/drawing/2014/main" id="{5182F7CA-E4E2-4CE9-AD35-A505518A6346}"/>
              </a:ext>
            </a:extLst>
          </p:cNvPr>
          <p:cNvPicPr>
            <a:picLocks noGrp="1" noChangeAspect="1"/>
          </p:cNvPicPr>
          <p:nvPr>
            <p:ph idx="1"/>
          </p:nvPr>
        </p:nvPicPr>
        <p:blipFill>
          <a:blip r:embed="rId3"/>
          <a:stretch>
            <a:fillRect/>
          </a:stretch>
        </p:blipFill>
        <p:spPr>
          <a:xfrm>
            <a:off x="47435" y="2028628"/>
            <a:ext cx="5447445" cy="762641"/>
          </a:xfrm>
          <a:prstGeom prst="rect">
            <a:avLst/>
          </a:prstGeom>
        </p:spPr>
      </p:pic>
      <p:cxnSp>
        <p:nvCxnSpPr>
          <p:cNvPr id="39" name="Straight Connector 38">
            <a:extLst>
              <a:ext uri="{FF2B5EF4-FFF2-40B4-BE49-F238E27FC236}">
                <a16:creationId xmlns:a16="http://schemas.microsoft.com/office/drawing/2014/main" id="{6DAFB303-4B24-485A-B806-C147A23632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02C3C01D-C868-4B78-9A8F-417BF50A42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a:extLst>
              <a:ext uri="{FF2B5EF4-FFF2-40B4-BE49-F238E27FC236}">
                <a16:creationId xmlns:a16="http://schemas.microsoft.com/office/drawing/2014/main" id="{8345B934-7CE4-4DA7-A0CB-2A2DF8818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7556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2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2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7" name="Rectangle 28">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436CD5-AFDE-4E06-96D5-6A187F4467CC}"/>
              </a:ext>
            </a:extLst>
          </p:cNvPr>
          <p:cNvPicPr>
            <a:picLocks noChangeAspect="1"/>
          </p:cNvPicPr>
          <p:nvPr/>
        </p:nvPicPr>
        <p:blipFill>
          <a:blip r:embed="rId2"/>
          <a:stretch>
            <a:fillRect/>
          </a:stretch>
        </p:blipFill>
        <p:spPr>
          <a:xfrm>
            <a:off x="635457" y="1543409"/>
            <a:ext cx="5131653" cy="1796078"/>
          </a:xfrm>
          <a:prstGeom prst="rect">
            <a:avLst/>
          </a:prstGeom>
        </p:spPr>
      </p:pic>
      <p:sp>
        <p:nvSpPr>
          <p:cNvPr id="48" name="Rectangle 30">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chart, line chart, scatter chart&#10;&#10;Description automatically generated">
            <a:extLst>
              <a:ext uri="{FF2B5EF4-FFF2-40B4-BE49-F238E27FC236}">
                <a16:creationId xmlns:a16="http://schemas.microsoft.com/office/drawing/2014/main" id="{F196F83A-35F8-468F-81D3-7E9AEA48065F}"/>
              </a:ext>
            </a:extLst>
          </p:cNvPr>
          <p:cNvPicPr>
            <a:picLocks noGrp="1" noChangeAspect="1"/>
          </p:cNvPicPr>
          <p:nvPr>
            <p:ph idx="1"/>
          </p:nvPr>
        </p:nvPicPr>
        <p:blipFill>
          <a:blip r:embed="rId3"/>
          <a:stretch>
            <a:fillRect/>
          </a:stretch>
        </p:blipFill>
        <p:spPr>
          <a:xfrm>
            <a:off x="6424891" y="739652"/>
            <a:ext cx="5817292" cy="3868499"/>
          </a:xfrm>
          <a:prstGeom prst="rect">
            <a:avLst/>
          </a:prstGeom>
        </p:spPr>
      </p:pic>
      <p:cxnSp>
        <p:nvCxnSpPr>
          <p:cNvPr id="33" name="Straight Connector 32">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9254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572F55-9000-4E45-BF29-15058DAB945E}"/>
              </a:ext>
            </a:extLst>
          </p:cNvPr>
          <p:cNvSpPr>
            <a:spLocks noGrp="1"/>
          </p:cNvSpPr>
          <p:nvPr>
            <p:ph type="title"/>
          </p:nvPr>
        </p:nvSpPr>
        <p:spPr>
          <a:xfrm>
            <a:off x="5426048" y="175888"/>
            <a:ext cx="6846166" cy="1450757"/>
          </a:xfrm>
        </p:spPr>
        <p:txBody>
          <a:bodyPr>
            <a:normAutofit/>
          </a:bodyPr>
          <a:lstStyle/>
          <a:p>
            <a:r>
              <a:rPr lang="en-US" dirty="0"/>
              <a:t>Correlation Matrix</a:t>
            </a:r>
          </a:p>
        </p:txBody>
      </p:sp>
      <p:pic>
        <p:nvPicPr>
          <p:cNvPr id="5" name="Content Placeholder 4">
            <a:extLst>
              <a:ext uri="{FF2B5EF4-FFF2-40B4-BE49-F238E27FC236}">
                <a16:creationId xmlns:a16="http://schemas.microsoft.com/office/drawing/2014/main" id="{6CD1B559-58AB-4C40-BF09-AB3BF67620B8}"/>
              </a:ext>
            </a:extLst>
          </p:cNvPr>
          <p:cNvPicPr>
            <a:picLocks noChangeAspect="1"/>
          </p:cNvPicPr>
          <p:nvPr/>
        </p:nvPicPr>
        <p:blipFill>
          <a:blip r:embed="rId2"/>
          <a:stretch>
            <a:fillRect/>
          </a:stretch>
        </p:blipFill>
        <p:spPr>
          <a:xfrm>
            <a:off x="5426048" y="2884311"/>
            <a:ext cx="6056522" cy="1495740"/>
          </a:xfrm>
          <a:prstGeom prst="rect">
            <a:avLst/>
          </a:prstGeom>
        </p:spPr>
      </p:pic>
      <p:cxnSp>
        <p:nvCxnSpPr>
          <p:cNvPr id="18" name="Straight Connector 17">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3DD5313-4FC1-441D-8177-22D74D95E7BC}"/>
              </a:ext>
            </a:extLst>
          </p:cNvPr>
          <p:cNvPicPr>
            <a:picLocks noChangeAspect="1"/>
          </p:cNvPicPr>
          <p:nvPr/>
        </p:nvPicPr>
        <p:blipFill>
          <a:blip r:embed="rId3"/>
          <a:stretch>
            <a:fillRect/>
          </a:stretch>
        </p:blipFill>
        <p:spPr>
          <a:xfrm>
            <a:off x="8604" y="2516597"/>
            <a:ext cx="4801168" cy="3360818"/>
          </a:xfrm>
          <a:prstGeom prst="rect">
            <a:avLst/>
          </a:prstGeom>
        </p:spPr>
      </p:pic>
      <p:pic>
        <p:nvPicPr>
          <p:cNvPr id="7" name="Picture 6">
            <a:extLst>
              <a:ext uri="{FF2B5EF4-FFF2-40B4-BE49-F238E27FC236}">
                <a16:creationId xmlns:a16="http://schemas.microsoft.com/office/drawing/2014/main" id="{2837B208-9D8B-437E-B7C4-0C0B3E3E34D7}"/>
              </a:ext>
            </a:extLst>
          </p:cNvPr>
          <p:cNvPicPr>
            <a:picLocks noChangeAspect="1"/>
          </p:cNvPicPr>
          <p:nvPr/>
        </p:nvPicPr>
        <p:blipFill>
          <a:blip r:embed="rId4"/>
          <a:stretch>
            <a:fillRect/>
          </a:stretch>
        </p:blipFill>
        <p:spPr>
          <a:xfrm>
            <a:off x="373140" y="1218950"/>
            <a:ext cx="4679769" cy="840447"/>
          </a:xfrm>
          <a:prstGeom prst="rect">
            <a:avLst/>
          </a:prstGeom>
        </p:spPr>
      </p:pic>
      <p:sp>
        <p:nvSpPr>
          <p:cNvPr id="20" name="Rectangle 19">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a:extLst>
              <a:ext uri="{FF2B5EF4-FFF2-40B4-BE49-F238E27FC236}">
                <a16:creationId xmlns:a16="http://schemas.microsoft.com/office/drawing/2014/main" id="{851E7EB4-B6CF-46A1-8480-0618EB512593}"/>
              </a:ext>
            </a:extLst>
          </p:cNvPr>
          <p:cNvSpPr txBox="1"/>
          <p:nvPr/>
        </p:nvSpPr>
        <p:spPr>
          <a:xfrm>
            <a:off x="5631255" y="4618519"/>
            <a:ext cx="5157425" cy="1477328"/>
          </a:xfrm>
          <a:prstGeom prst="rect">
            <a:avLst/>
          </a:prstGeom>
          <a:noFill/>
        </p:spPr>
        <p:txBody>
          <a:bodyPr wrap="square" rtlCol="0">
            <a:spAutoFit/>
          </a:bodyPr>
          <a:lstStyle/>
          <a:p>
            <a:r>
              <a:rPr lang="en-US" b="0" i="1" dirty="0">
                <a:solidFill>
                  <a:srgbClr val="333333"/>
                </a:solidFill>
                <a:effectLst/>
                <a:latin typeface="Helvetica Neue"/>
              </a:rPr>
              <a:t>It is quite clear that the correlation between the top 4 tech companies is pretty high. If we can make a profit from one ticker, we will also have the opportunity to make a profit by investing in others.</a:t>
            </a:r>
            <a:endParaRPr lang="en-US" dirty="0"/>
          </a:p>
        </p:txBody>
      </p:sp>
    </p:spTree>
    <p:extLst>
      <p:ext uri="{BB962C8B-B14F-4D97-AF65-F5344CB8AC3E}">
        <p14:creationId xmlns:p14="http://schemas.microsoft.com/office/powerpoint/2010/main" val="4131427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5B99D6-2731-4EF0-9F01-38E04C9E91C8}"/>
              </a:ext>
            </a:extLst>
          </p:cNvPr>
          <p:cNvPicPr>
            <a:picLocks noChangeAspect="1"/>
          </p:cNvPicPr>
          <p:nvPr/>
        </p:nvPicPr>
        <p:blipFill rotWithShape="1">
          <a:blip r:embed="rId2">
            <a:alphaModFix amt="35000"/>
          </a:blip>
          <a:srcRect b="16667"/>
          <a:stretch/>
        </p:blipFill>
        <p:spPr>
          <a:xfrm>
            <a:off x="20" y="10"/>
            <a:ext cx="12191980" cy="6857990"/>
          </a:xfrm>
          <a:prstGeom prst="rect">
            <a:avLst/>
          </a:prstGeom>
        </p:spPr>
      </p:pic>
      <p:cxnSp>
        <p:nvCxnSpPr>
          <p:cNvPr id="9" name="Straight Connector 8">
            <a:extLst>
              <a:ext uri="{FF2B5EF4-FFF2-40B4-BE49-F238E27FC236}">
                <a16:creationId xmlns:a16="http://schemas.microsoft.com/office/drawing/2014/main" id="{45549E29-E797-4A00-B030-3AB01640CF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58DF11-F48F-440C-BADF-D91E11A8CCB0}"/>
              </a:ext>
            </a:extLst>
          </p:cNvPr>
          <p:cNvSpPr>
            <a:spLocks noGrp="1"/>
          </p:cNvSpPr>
          <p:nvPr>
            <p:ph type="title"/>
          </p:nvPr>
        </p:nvSpPr>
        <p:spPr>
          <a:xfrm>
            <a:off x="1097280" y="286603"/>
            <a:ext cx="10058400" cy="1450757"/>
          </a:xfrm>
        </p:spPr>
        <p:txBody>
          <a:bodyPr>
            <a:normAutofit/>
          </a:bodyPr>
          <a:lstStyle/>
          <a:p>
            <a:br>
              <a:rPr lang="en-US" b="0" i="0">
                <a:solidFill>
                  <a:schemeClr val="tx1"/>
                </a:solidFill>
                <a:effectLst/>
                <a:latin typeface="Helvetica Neue"/>
              </a:rPr>
            </a:br>
            <a:r>
              <a:rPr lang="en-US">
                <a:solidFill>
                  <a:schemeClr val="tx1"/>
                </a:solidFill>
              </a:rPr>
              <a:t>Part2:Sentimental Analysis</a:t>
            </a:r>
          </a:p>
        </p:txBody>
      </p:sp>
      <p:sp>
        <p:nvSpPr>
          <p:cNvPr id="3" name="Content Placeholder 2">
            <a:extLst>
              <a:ext uri="{FF2B5EF4-FFF2-40B4-BE49-F238E27FC236}">
                <a16:creationId xmlns:a16="http://schemas.microsoft.com/office/drawing/2014/main" id="{4DEF9804-2E33-4ECE-81D0-C4BBA7ABD8E7}"/>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en-US" dirty="0">
                <a:solidFill>
                  <a:schemeClr val="tx1"/>
                </a:solidFill>
              </a:rPr>
              <a:t>Benchmark overview</a:t>
            </a:r>
          </a:p>
          <a:p>
            <a:pPr>
              <a:buFont typeface="Wingdings" panose="05000000000000000000" pitchFamily="2" charset="2"/>
              <a:buChar char="v"/>
            </a:pPr>
            <a:r>
              <a:rPr lang="en-US" dirty="0">
                <a:solidFill>
                  <a:schemeClr val="tx1"/>
                </a:solidFill>
              </a:rPr>
              <a:t>Google trends analysis</a:t>
            </a:r>
          </a:p>
          <a:p>
            <a:pPr>
              <a:buFont typeface="Wingdings" panose="05000000000000000000" pitchFamily="2" charset="2"/>
              <a:buChar char="v"/>
            </a:pPr>
            <a:r>
              <a:rPr lang="en-US" dirty="0">
                <a:solidFill>
                  <a:schemeClr val="tx1"/>
                </a:solidFill>
              </a:rPr>
              <a:t>Sentimental analysis of news headlines</a:t>
            </a:r>
          </a:p>
        </p:txBody>
      </p:sp>
      <p:sp>
        <p:nvSpPr>
          <p:cNvPr id="11" name="Rectangle 10">
            <a:extLst>
              <a:ext uri="{FF2B5EF4-FFF2-40B4-BE49-F238E27FC236}">
                <a16:creationId xmlns:a16="http://schemas.microsoft.com/office/drawing/2014/main" id="{C609E9FA-BDDE-45C4-8F5E-974D4208D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7737E529-E43B-4948-B3C4-7F6B806FCC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195648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48D9D-68F7-4586-97DE-10FA198C19C7}"/>
              </a:ext>
            </a:extLst>
          </p:cNvPr>
          <p:cNvSpPr>
            <a:spLocks noGrp="1"/>
          </p:cNvSpPr>
          <p:nvPr>
            <p:ph type="title"/>
          </p:nvPr>
        </p:nvSpPr>
        <p:spPr>
          <a:xfrm>
            <a:off x="1244860" y="0"/>
            <a:ext cx="10058400" cy="1450757"/>
          </a:xfrm>
        </p:spPr>
        <p:txBody>
          <a:bodyPr/>
          <a:lstStyle/>
          <a:p>
            <a:pPr algn="ctr"/>
            <a:r>
              <a:rPr lang="en-US" dirty="0"/>
              <a:t>Benchmark Overview</a:t>
            </a:r>
          </a:p>
        </p:txBody>
      </p:sp>
      <p:pic>
        <p:nvPicPr>
          <p:cNvPr id="5" name="Content Placeholder 4">
            <a:extLst>
              <a:ext uri="{FF2B5EF4-FFF2-40B4-BE49-F238E27FC236}">
                <a16:creationId xmlns:a16="http://schemas.microsoft.com/office/drawing/2014/main" id="{20C00A10-26EE-43CF-85E6-A478430A1273}"/>
              </a:ext>
            </a:extLst>
          </p:cNvPr>
          <p:cNvPicPr>
            <a:picLocks noGrp="1" noChangeAspect="1"/>
          </p:cNvPicPr>
          <p:nvPr>
            <p:ph idx="1"/>
          </p:nvPr>
        </p:nvPicPr>
        <p:blipFill>
          <a:blip r:embed="rId2"/>
          <a:stretch>
            <a:fillRect/>
          </a:stretch>
        </p:blipFill>
        <p:spPr>
          <a:xfrm>
            <a:off x="1302010" y="1979989"/>
            <a:ext cx="2552700" cy="514350"/>
          </a:xfrm>
        </p:spPr>
      </p:pic>
      <p:pic>
        <p:nvPicPr>
          <p:cNvPr id="7" name="Picture 6">
            <a:extLst>
              <a:ext uri="{FF2B5EF4-FFF2-40B4-BE49-F238E27FC236}">
                <a16:creationId xmlns:a16="http://schemas.microsoft.com/office/drawing/2014/main" id="{0C7AD1B6-2DA6-4AB3-929E-C2D68F9AC918}"/>
              </a:ext>
            </a:extLst>
          </p:cNvPr>
          <p:cNvPicPr>
            <a:picLocks noChangeAspect="1"/>
          </p:cNvPicPr>
          <p:nvPr/>
        </p:nvPicPr>
        <p:blipFill>
          <a:blip r:embed="rId3"/>
          <a:stretch>
            <a:fillRect/>
          </a:stretch>
        </p:blipFill>
        <p:spPr>
          <a:xfrm>
            <a:off x="1302010" y="2808298"/>
            <a:ext cx="2543175" cy="495300"/>
          </a:xfrm>
          <a:prstGeom prst="rect">
            <a:avLst/>
          </a:prstGeom>
        </p:spPr>
      </p:pic>
      <p:pic>
        <p:nvPicPr>
          <p:cNvPr id="9" name="Picture 8">
            <a:extLst>
              <a:ext uri="{FF2B5EF4-FFF2-40B4-BE49-F238E27FC236}">
                <a16:creationId xmlns:a16="http://schemas.microsoft.com/office/drawing/2014/main" id="{3C543545-B8D6-4BA5-81BA-CD9EEED6397B}"/>
              </a:ext>
            </a:extLst>
          </p:cNvPr>
          <p:cNvPicPr>
            <a:picLocks noChangeAspect="1"/>
          </p:cNvPicPr>
          <p:nvPr/>
        </p:nvPicPr>
        <p:blipFill>
          <a:blip r:embed="rId4"/>
          <a:stretch>
            <a:fillRect/>
          </a:stretch>
        </p:blipFill>
        <p:spPr>
          <a:xfrm>
            <a:off x="1302010" y="3617557"/>
            <a:ext cx="4972050" cy="1638300"/>
          </a:xfrm>
          <a:prstGeom prst="rect">
            <a:avLst/>
          </a:prstGeom>
        </p:spPr>
      </p:pic>
      <p:sp>
        <p:nvSpPr>
          <p:cNvPr id="12" name="TextBox 11">
            <a:extLst>
              <a:ext uri="{FF2B5EF4-FFF2-40B4-BE49-F238E27FC236}">
                <a16:creationId xmlns:a16="http://schemas.microsoft.com/office/drawing/2014/main" id="{CAC26663-A312-4AB8-A77A-96731B8C9C26}"/>
              </a:ext>
            </a:extLst>
          </p:cNvPr>
          <p:cNvSpPr txBox="1"/>
          <p:nvPr/>
        </p:nvSpPr>
        <p:spPr>
          <a:xfrm>
            <a:off x="6410130" y="3244334"/>
            <a:ext cx="5477069" cy="369332"/>
          </a:xfrm>
          <a:prstGeom prst="rect">
            <a:avLst/>
          </a:prstGeom>
          <a:noFill/>
        </p:spPr>
        <p:txBody>
          <a:bodyPr wrap="square" rtlCol="0">
            <a:spAutoFit/>
          </a:bodyPr>
          <a:lstStyle/>
          <a:p>
            <a:r>
              <a:rPr lang="en-US" dirty="0"/>
              <a:t>We used a different way to web crawl the financial data</a:t>
            </a:r>
          </a:p>
        </p:txBody>
      </p:sp>
    </p:spTree>
    <p:extLst>
      <p:ext uri="{BB962C8B-B14F-4D97-AF65-F5344CB8AC3E}">
        <p14:creationId xmlns:p14="http://schemas.microsoft.com/office/powerpoint/2010/main" val="199929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796919C-5D55-4E1B-A233-C899D0650695}"/>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Candlestick  plot </a:t>
            </a:r>
          </a:p>
        </p:txBody>
      </p:sp>
      <p:pic>
        <p:nvPicPr>
          <p:cNvPr id="5" name="Content Placeholder 4" descr="Graphical user interface, text, application&#10;&#10;Description automatically generated">
            <a:extLst>
              <a:ext uri="{FF2B5EF4-FFF2-40B4-BE49-F238E27FC236}">
                <a16:creationId xmlns:a16="http://schemas.microsoft.com/office/drawing/2014/main" id="{E7287B7B-F64F-4844-8E93-2933603D7F79}"/>
              </a:ext>
            </a:extLst>
          </p:cNvPr>
          <p:cNvPicPr>
            <a:picLocks noGrp="1" noChangeAspect="1"/>
          </p:cNvPicPr>
          <p:nvPr>
            <p:ph idx="1"/>
          </p:nvPr>
        </p:nvPicPr>
        <p:blipFill>
          <a:blip r:embed="rId2"/>
          <a:stretch>
            <a:fillRect/>
          </a:stretch>
        </p:blipFill>
        <p:spPr>
          <a:xfrm>
            <a:off x="635457" y="1517751"/>
            <a:ext cx="5131653" cy="1847394"/>
          </a:xfrm>
          <a:prstGeom prst="rect">
            <a:avLst/>
          </a:prstGeom>
        </p:spPr>
      </p:pic>
      <p:sp>
        <p:nvSpPr>
          <p:cNvPr id="22" name="Rectangle 21">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22E46DA2-4F44-4565-8277-5079D2D0E4FD}"/>
              </a:ext>
            </a:extLst>
          </p:cNvPr>
          <p:cNvPicPr>
            <a:picLocks noChangeAspect="1"/>
          </p:cNvPicPr>
          <p:nvPr/>
        </p:nvPicPr>
        <p:blipFill>
          <a:blip r:embed="rId3"/>
          <a:stretch>
            <a:fillRect/>
          </a:stretch>
        </p:blipFill>
        <p:spPr>
          <a:xfrm>
            <a:off x="6424891" y="688471"/>
            <a:ext cx="5118182" cy="3505954"/>
          </a:xfrm>
          <a:prstGeom prst="rect">
            <a:avLst/>
          </a:prstGeom>
        </p:spPr>
      </p:pic>
      <p:sp>
        <p:nvSpPr>
          <p:cNvPr id="24" name="Rectangle 23">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2515448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3238</TotalTime>
  <Words>916</Words>
  <Application>Microsoft Office PowerPoint</Application>
  <PresentationFormat>Widescreen</PresentationFormat>
  <Paragraphs>72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Helvetica Neue</vt:lpstr>
      <vt:lpstr>Adobe Devanagari</vt:lpstr>
      <vt:lpstr>Calibri</vt:lpstr>
      <vt:lpstr>Calibri Light</vt:lpstr>
      <vt:lpstr>Times New Roman</vt:lpstr>
      <vt:lpstr>Wingdings</vt:lpstr>
      <vt:lpstr>Retrospect</vt:lpstr>
      <vt:lpstr>Data Wrangling Final Presentation    Stock Analysis and Portfolio Construction</vt:lpstr>
      <vt:lpstr>Introduction</vt:lpstr>
      <vt:lpstr>Overview of the dataset</vt:lpstr>
      <vt:lpstr>Part1:Data Overview </vt:lpstr>
      <vt:lpstr>PowerPoint Presentation</vt:lpstr>
      <vt:lpstr>Correlation Matrix</vt:lpstr>
      <vt:lpstr> Part2:Sentimental Analysis</vt:lpstr>
      <vt:lpstr>Benchmark Overview</vt:lpstr>
      <vt:lpstr>Candlestick  plot </vt:lpstr>
      <vt:lpstr>Scatter plot with mode = Lines</vt:lpstr>
      <vt:lpstr>Volume plot </vt:lpstr>
      <vt:lpstr>Combined plot It is clear that when the price goes down, the trading volume in the market is much higher than usual. The great liquidity of the market under such a scenario could be a good sign for us to make the investment decision.</vt:lpstr>
      <vt:lpstr>Google trends analysis by gtrends package</vt:lpstr>
      <vt:lpstr>Google hits of the keywords over time</vt:lpstr>
      <vt:lpstr>Relation between hits and stock prices As we can observe from the graph above, the lower the price, the more hits of google search. This means the investments in pandemic period are highly valued by the market.</vt:lpstr>
      <vt:lpstr>Sentimental Analysis</vt:lpstr>
      <vt:lpstr>PowerPoint Presentation</vt:lpstr>
      <vt:lpstr>We can observe that most words in the headlines are negative, and the most frequent words along with stocks are mostly about the pandemic. It is reasonable to look for the investment opportunities during this period.</vt:lpstr>
      <vt:lpstr>Part 3: Portfolio Optimization</vt:lpstr>
      <vt:lpstr>Methodology</vt:lpstr>
      <vt:lpstr>Optimization</vt:lpstr>
      <vt:lpstr>Results</vt:lpstr>
      <vt:lpstr>Results</vt:lpstr>
      <vt:lpstr>Results</vt:lpstr>
      <vt:lpstr>Conclusion and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Wrangling Final Presentation    Stock Analysis and Portfolio Construction</dc:title>
  <dc:creator>zf d</dc:creator>
  <cp:lastModifiedBy>zf d</cp:lastModifiedBy>
  <cp:revision>5</cp:revision>
  <dcterms:created xsi:type="dcterms:W3CDTF">2022-04-27T19:58:37Z</dcterms:created>
  <dcterms:modified xsi:type="dcterms:W3CDTF">2022-05-03T22:09:06Z</dcterms:modified>
</cp:coreProperties>
</file>